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95" r:id="rId4"/>
    <p:sldId id="297" r:id="rId5"/>
    <p:sldId id="296" r:id="rId6"/>
    <p:sldId id="262" r:id="rId7"/>
    <p:sldId id="261" r:id="rId8"/>
    <p:sldId id="267" r:id="rId9"/>
    <p:sldId id="269" r:id="rId10"/>
    <p:sldId id="268" r:id="rId11"/>
    <p:sldId id="270" r:id="rId12"/>
    <p:sldId id="274" r:id="rId13"/>
    <p:sldId id="275" r:id="rId14"/>
    <p:sldId id="276" r:id="rId15"/>
    <p:sldId id="277" r:id="rId16"/>
    <p:sldId id="278" r:id="rId17"/>
    <p:sldId id="279" r:id="rId18"/>
    <p:sldId id="285" r:id="rId19"/>
    <p:sldId id="286" r:id="rId20"/>
    <p:sldId id="313" r:id="rId21"/>
    <p:sldId id="298" r:id="rId22"/>
    <p:sldId id="294" r:id="rId23"/>
    <p:sldId id="299" r:id="rId24"/>
    <p:sldId id="288" r:id="rId25"/>
    <p:sldId id="300" r:id="rId26"/>
    <p:sldId id="301" r:id="rId27"/>
    <p:sldId id="302" r:id="rId28"/>
    <p:sldId id="305" r:id="rId29"/>
    <p:sldId id="303" r:id="rId30"/>
    <p:sldId id="287" r:id="rId31"/>
    <p:sldId id="304" r:id="rId32"/>
    <p:sldId id="292" r:id="rId33"/>
    <p:sldId id="306" r:id="rId34"/>
    <p:sldId id="315" r:id="rId35"/>
    <p:sldId id="307" r:id="rId36"/>
    <p:sldId id="308" r:id="rId37"/>
    <p:sldId id="309" r:id="rId38"/>
    <p:sldId id="310" r:id="rId39"/>
    <p:sldId id="311" r:id="rId40"/>
    <p:sldId id="314" r:id="rId41"/>
    <p:sldId id="312" r:id="rId42"/>
    <p:sldId id="316" r:id="rId43"/>
    <p:sldId id="317" r:id="rId44"/>
    <p:sldId id="318" r:id="rId45"/>
    <p:sldId id="319" r:id="rId46"/>
    <p:sldId id="320" r:id="rId47"/>
    <p:sldId id="321" r:id="rId48"/>
    <p:sldId id="293" r:id="rId49"/>
    <p:sldId id="289" r:id="rId50"/>
    <p:sldId id="284" r:id="rId51"/>
    <p:sldId id="271" r:id="rId52"/>
    <p:sldId id="272" r:id="rId53"/>
    <p:sldId id="273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CB67F-2D9A-41C7-B58E-9561B28E4D3C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0CBD6-E8A6-4A76-BBBE-BB1A10EF7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696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0CBD6-E8A6-4A76-BBBE-BB1A10EF730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950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0CBD6-E8A6-4A76-BBBE-BB1A10EF730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119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81108-558A-82E0-7280-A224A2A71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D28D5-C299-881D-705A-024803425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A451C0-175E-D6CF-7421-49E7EDF18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3B9EC-62DA-A9D3-95D4-E26E7E17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DB60DE-CC78-FF05-4EE3-F65C18AD5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24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4C320-D866-E520-8937-EF01567A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92AF69-9772-0E59-4A04-82AC15ED3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C081F5-DEEE-391F-E246-3881E945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4AB25F-629C-C0F5-A22F-89732C516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623C9-46BF-C8B8-432A-F2F67AF5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1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0474C6-2983-01AC-D26C-76F52E03B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CD40A9-23B2-BFBE-0C33-1B991A3B4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CE5218-E99F-69DC-3147-CB545166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A97C4-59B0-9934-0ACA-2175A745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7263E-CBE4-2EAD-03A5-C9F57982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34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AAB2E-7452-057C-5BF2-B707A9A34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43CFC-E301-13E5-C77A-9EC5514B0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203EE-BE50-3699-A966-F317B61E8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F7BA5-12A0-AD58-8D51-E41665AC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15D3C4-063C-760B-34B8-C93C39A15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25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961B2-CA10-72C5-A2CF-3963958C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37EAD7-5998-A9D7-7C95-AE2914FB5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378D2-9081-BF1D-90BD-9E292107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1E567-2308-07A3-B19A-650E6794D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1B929-C4F1-892D-57E4-686AC45D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113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B14E9-5160-ADC8-F7D9-1F018B62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7B931-2E00-5E09-948F-2F251185B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4F3D0B-52C6-645D-2371-F8EA6E54E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17699B-13E5-D298-9462-333D1073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BCEF17-EA1A-CBD9-E962-56F4B6C2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B2BF6-FB67-4874-6110-96AD06B7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319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1FD9D-37A3-7A62-F91F-2D3AC56A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D7C65D-8B7C-F08D-887C-06CED8806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ECB882-2ADA-2799-7694-FE39FAF9B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DF0D58-F8C4-43B4-A4AC-CF509409B5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358B10-8D98-3208-6075-149CD065AF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F366A4-3B11-203E-B7DE-89CAB1388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7BCFDA-7104-6D09-0A7D-E525B1D4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6C1144-2F78-018D-0ED5-F10BA080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35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21926-DE05-A7EF-273C-AE750FBC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272819-22DA-D975-4A94-D7574567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FA9FCC-849D-A231-D941-D61CF726A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7D175B-546B-60E5-F611-72084476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25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6DECDC-F8BC-85D5-DB71-360D74BE0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A0F486-0AD4-6EB0-1507-9222D0FD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6FF80C-4925-E922-7888-42DCF784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135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C9B97-B038-4D1D-35D8-1DDBCED3A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96E97-91A9-EA67-5897-AFFC4D33F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62A543-72CF-CB64-65FE-C8FD2F0DB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EAD5E0-DC87-B5F0-A058-D65AC0D7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6076DC-9BF4-0EA6-4435-344315651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1EDBC1-1801-8998-8940-4C7CC1DE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376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04306-FCF7-0645-E492-8AAE2834A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9A4138-2AC2-B368-E044-9AA613BBC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EECE26-03E0-B96B-8155-595CD8B4F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583467-F77C-6A59-D046-2733AB8F2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CBFE-3090-44E5-9785-29D3BBE2235B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5DABB0-6063-0CC7-6046-A5600725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E062DD-1C00-D7B9-FE96-EC66E70AD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58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771E7C-DE58-C14F-A8A3-88F64850B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3FD05D-9B4E-2B57-BF05-4C454B83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4F395-2AEE-D300-2E9D-2F68CD42A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1CBFE-3090-44E5-9785-29D3BBE2235B}" type="datetimeFigureOut">
              <a:rPr lang="ko-KR" altLang="en-US" smtClean="0"/>
              <a:t>2023-10-22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C91BAF-5AA5-E856-EDFF-C697D487A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C10BC-916F-79D5-ED4D-818F6A6C1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E2876-B18E-4957-82AB-D9EC3B9C16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2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6B98-639B-3772-D96F-0149014EC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" y="1137443"/>
            <a:ext cx="12131040" cy="2387600"/>
          </a:xfrm>
        </p:spPr>
        <p:txBody>
          <a:bodyPr>
            <a:normAutofit/>
          </a:bodyPr>
          <a:lstStyle/>
          <a:p>
            <a:r>
              <a:rPr lang="en-US" altLang="ko-KR" sz="4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Style Similarity</a:t>
            </a:r>
            <a:endParaRPr lang="ko-KR" altLang="en-US" sz="4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37084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544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Result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66925"/>
            <a:ext cx="1055624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PCA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BC48CA-4308-3539-7FA9-66F7C4561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2701748"/>
            <a:ext cx="5813709" cy="38006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23D839C-A171-C629-3D83-A44275143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116" y="2701748"/>
            <a:ext cx="5496243" cy="380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30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Problem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66925"/>
            <a:ext cx="10556240" cy="2235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Positive pair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부족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Batch size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32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이상으로 늘릴 수 없기 때문에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100,000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장과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100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여개의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중에서 같은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 image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뽑는 경우가 적다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따라서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positive pair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대한 학습이 부족할 수 있다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4339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Problem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66925"/>
            <a:ext cx="10556240" cy="278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Cosine-similarity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Cosine-similarity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사용하면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크기를 고려할 수 없다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즉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요소를 활용하기에는 부족하다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Output vector size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2048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이기에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방향이 많아서 이 문제는 어느정도 완화 효과가 있을 거라고 생각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355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Problem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66925"/>
            <a:ext cx="10556240" cy="278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Cosine-similarity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밀어내는 정도를 조절 할 수 없다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	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Dataset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수에 따라 조절 됨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E.g. dataset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많은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뭉치고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E.g. dataset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많은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 더 멀어진다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3D952E-1FCD-DA01-DF66-69CB15BA7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96" y="4356086"/>
            <a:ext cx="3516769" cy="22990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3EB6F6-37B3-3880-D191-414565274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96" y="1693152"/>
            <a:ext cx="3320854" cy="22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67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Problem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66925"/>
            <a:ext cx="10556240" cy="168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Batch size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한계로 인한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Positive pair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부족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Cosine similarity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완급 조절 불가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3D952E-1FCD-DA01-DF66-69CB15BA7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96" y="4356086"/>
            <a:ext cx="3516769" cy="22990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3EB6F6-37B3-3880-D191-414565274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96" y="1693152"/>
            <a:ext cx="3320854" cy="22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70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Additional Idea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66925"/>
            <a:ext cx="10556240" cy="112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ResNet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을 통해 나온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output vector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정보를 담고 있다는 근거가 부족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따라서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classification task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 같이 진행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" name="순서도: 수동 연산 4">
            <a:extLst>
              <a:ext uri="{FF2B5EF4-FFF2-40B4-BE49-F238E27FC236}">
                <a16:creationId xmlns:a16="http://schemas.microsoft.com/office/drawing/2014/main" id="{D34F6C11-C4BD-802E-8E73-403ACDA262D0}"/>
              </a:ext>
            </a:extLst>
          </p:cNvPr>
          <p:cNvSpPr/>
          <p:nvPr/>
        </p:nvSpPr>
        <p:spPr>
          <a:xfrm rot="16200000">
            <a:off x="2692400" y="3738880"/>
            <a:ext cx="2042160" cy="1422400"/>
          </a:xfrm>
          <a:prstGeom prst="flowChartManualOperati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DADAD-CE6A-A4DB-73FA-CBD542C37D8B}"/>
              </a:ext>
            </a:extLst>
          </p:cNvPr>
          <p:cNvSpPr txBox="1"/>
          <p:nvPr/>
        </p:nvSpPr>
        <p:spPr>
          <a:xfrm>
            <a:off x="3144520" y="4076445"/>
            <a:ext cx="161036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ResNet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1FBD0-A2E7-AEE6-E418-4A0B4DB2DDBA}"/>
              </a:ext>
            </a:extLst>
          </p:cNvPr>
          <p:cNvSpPr txBox="1"/>
          <p:nvPr/>
        </p:nvSpPr>
        <p:spPr>
          <a:xfrm>
            <a:off x="1236980" y="4076445"/>
            <a:ext cx="161036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Image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0E2E777-E607-B0AF-6C19-613259B844D9}"/>
              </a:ext>
            </a:extLst>
          </p:cNvPr>
          <p:cNvSpPr/>
          <p:nvPr/>
        </p:nvSpPr>
        <p:spPr>
          <a:xfrm>
            <a:off x="5212080" y="3248660"/>
            <a:ext cx="335280" cy="24028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0C6FF7-14A9-BE5E-EE46-E7E6FCD362B0}"/>
              </a:ext>
            </a:extLst>
          </p:cNvPr>
          <p:cNvSpPr txBox="1"/>
          <p:nvPr/>
        </p:nvSpPr>
        <p:spPr>
          <a:xfrm>
            <a:off x="4530090" y="5725775"/>
            <a:ext cx="203454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 Vector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4B1F790-BDE2-E6E8-4362-91CC731B4224}"/>
              </a:ext>
            </a:extLst>
          </p:cNvPr>
          <p:cNvCxnSpPr/>
          <p:nvPr/>
        </p:nvCxnSpPr>
        <p:spPr>
          <a:xfrm flipV="1">
            <a:off x="6096000" y="3316056"/>
            <a:ext cx="1026160" cy="84836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1C9BB5A-2166-0711-9E99-D65DD557564B}"/>
              </a:ext>
            </a:extLst>
          </p:cNvPr>
          <p:cNvSpPr/>
          <p:nvPr/>
        </p:nvSpPr>
        <p:spPr>
          <a:xfrm>
            <a:off x="7457440" y="2613068"/>
            <a:ext cx="264160" cy="11271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6AB6821-1475-0EB1-2DFE-801D160C78EF}"/>
              </a:ext>
            </a:extLst>
          </p:cNvPr>
          <p:cNvCxnSpPr>
            <a:cxnSpLocks/>
          </p:cNvCxnSpPr>
          <p:nvPr/>
        </p:nvCxnSpPr>
        <p:spPr>
          <a:xfrm>
            <a:off x="6096000" y="4163908"/>
            <a:ext cx="1026160" cy="844972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A05F63-D9FB-5D8F-9CCD-4824532DACF4}"/>
              </a:ext>
            </a:extLst>
          </p:cNvPr>
          <p:cNvSpPr txBox="1"/>
          <p:nvPr/>
        </p:nvSpPr>
        <p:spPr>
          <a:xfrm>
            <a:off x="7955280" y="2774961"/>
            <a:ext cx="282448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Classification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0CC106C-F6F7-2120-D756-0CCE6D402DA3}"/>
              </a:ext>
            </a:extLst>
          </p:cNvPr>
          <p:cNvSpPr/>
          <p:nvPr/>
        </p:nvSpPr>
        <p:spPr>
          <a:xfrm>
            <a:off x="7406640" y="4584201"/>
            <a:ext cx="1463040" cy="114157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AFFDC5-7793-B593-0E50-40278F792244}"/>
              </a:ext>
            </a:extLst>
          </p:cNvPr>
          <p:cNvSpPr txBox="1"/>
          <p:nvPr/>
        </p:nvSpPr>
        <p:spPr>
          <a:xfrm>
            <a:off x="8981440" y="4868402"/>
            <a:ext cx="282448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951245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Problem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66925"/>
            <a:ext cx="10556240" cy="5005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 classification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조차 못한다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!!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Test accuracy 10%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Cosine-similarity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일단 제거한 뒤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classification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 먼저 진행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여전히 </a:t>
            </a:r>
            <a:r>
              <a:rPr lang="en-US" altLang="ko-KR" sz="2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  <a:r>
              <a:rPr lang="ko-KR" altLang="en-US" sz="2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정보만 뽑아낸다는 근거가 부족함</a:t>
            </a:r>
            <a:endParaRPr lang="en-US" altLang="ko-KR" sz="240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Dataset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Total : 100,000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장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100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여개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이지만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불균형을 이루고 있다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100~500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등 적은 이미지로 이루어진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존재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따라서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1000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이하는 전부 삭제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120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Problem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66925"/>
            <a:ext cx="10556240" cy="278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Edited dataset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 data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최소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1000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이상인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 존재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Total : 80,000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33 style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Accuracy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올랐지만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여전히 학습이 잘 안된다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15A95A-D793-573F-7000-4397B1376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54" y="4643374"/>
            <a:ext cx="8556459" cy="174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82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Result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66925"/>
            <a:ext cx="10556240" cy="5005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80,000 dataset, 33 styles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Initial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test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accuracy (learned test accuracy)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ResNet-50 : 14.3% (17.7%)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VGG 16, VGG 16 with freeze : 15.3% (15.5%), 21.9% (26%)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ResNet-18 : 27.8% (36.8%)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EfficientNet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b1 : </a:t>
            </a:r>
            <a:r>
              <a:rPr lang="en-US" altLang="ko-KR" sz="2400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33.1% (39.1%)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ViT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16 : 14.0% (25.2%)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EfficientNet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b0 : 30.8% (34.9%)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966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Result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66925"/>
            <a:ext cx="10556240" cy="3343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2000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이하 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 data set 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</a:t>
            </a:r>
            <a:endParaRPr lang="en-US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60,000 dataset, 20 styles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VGG 16, VGG 16 with freeze : 16.7% (16.8%), 33.2% (37.8%)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ResNet-18 : 29.4% (40.8%)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EfficientNet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b1 : </a:t>
            </a:r>
            <a:r>
              <a:rPr lang="en-US" altLang="ko-KR" sz="2400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44.7% (48.3%)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EfficientNet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b0 : 41.0% (44.2%) </a:t>
            </a:r>
          </a:p>
        </p:txBody>
      </p:sp>
    </p:spTree>
    <p:extLst>
      <p:ext uri="{BB962C8B-B14F-4D97-AF65-F5344CB8AC3E}">
        <p14:creationId xmlns:p14="http://schemas.microsoft.com/office/powerpoint/2010/main" val="1996147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물음표 - 무료 모양개 아이콘">
            <a:extLst>
              <a:ext uri="{FF2B5EF4-FFF2-40B4-BE49-F238E27FC236}">
                <a16:creationId xmlns:a16="http://schemas.microsoft.com/office/drawing/2014/main" id="{6E459058-882B-676E-6F0E-0C4681D3B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0" y="3768767"/>
            <a:ext cx="751840" cy="75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Objective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01731"/>
            <a:ext cx="10556240" cy="112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마다의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similarity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측정해보자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Auxiliary image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선정 기준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평가 지표로 사용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18106D-06F2-3734-8448-DDCA9BC41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80" y="4794926"/>
            <a:ext cx="1889760" cy="18897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622398-881C-599E-2290-DC68A9289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1" y="3199807"/>
            <a:ext cx="1889760" cy="18897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01E033-9317-FB97-B485-0E761B5C99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40" y="3010626"/>
            <a:ext cx="1884413" cy="1884413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7E9307E-5DDE-DE8E-8690-A61EA5163494}"/>
              </a:ext>
            </a:extLst>
          </p:cNvPr>
          <p:cNvCxnSpPr>
            <a:cxnSpLocks/>
          </p:cNvCxnSpPr>
          <p:nvPr/>
        </p:nvCxnSpPr>
        <p:spPr>
          <a:xfrm>
            <a:off x="4395470" y="4988561"/>
            <a:ext cx="711200" cy="650239"/>
          </a:xfrm>
          <a:prstGeom prst="straightConnector1">
            <a:avLst/>
          </a:prstGeom>
          <a:ln w="76200">
            <a:solidFill>
              <a:srgbClr val="FFC00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7386C25-DF55-5367-A245-C4E983EF1C80}"/>
              </a:ext>
            </a:extLst>
          </p:cNvPr>
          <p:cNvCxnSpPr>
            <a:cxnSpLocks/>
          </p:cNvCxnSpPr>
          <p:nvPr/>
        </p:nvCxnSpPr>
        <p:spPr>
          <a:xfrm flipV="1">
            <a:off x="4511040" y="3429000"/>
            <a:ext cx="3190240" cy="325119"/>
          </a:xfrm>
          <a:prstGeom prst="straightConnector1">
            <a:avLst/>
          </a:prstGeom>
          <a:ln w="76200">
            <a:solidFill>
              <a:srgbClr val="FFC00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F7B6902-D5D6-F46B-CEF3-33980B2ADD86}"/>
              </a:ext>
            </a:extLst>
          </p:cNvPr>
          <p:cNvCxnSpPr>
            <a:cxnSpLocks/>
          </p:cNvCxnSpPr>
          <p:nvPr/>
        </p:nvCxnSpPr>
        <p:spPr>
          <a:xfrm flipV="1">
            <a:off x="7548880" y="5089567"/>
            <a:ext cx="894080" cy="772753"/>
          </a:xfrm>
          <a:prstGeom prst="straightConnector1">
            <a:avLst/>
          </a:prstGeom>
          <a:ln w="76200">
            <a:solidFill>
              <a:srgbClr val="FFC00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465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Conclusion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1356360" y="3273805"/>
            <a:ext cx="1055624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“Style information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으로만 이루어진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Style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vector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추출하지 못했다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”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800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Idea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66925"/>
            <a:ext cx="1055624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구도이지만 다른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사진을 이용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891C4927-4D18-D7DF-66AA-5E6305629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981" y="3844604"/>
            <a:ext cx="1510906" cy="151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6B486796-A7A0-7A38-335B-BC5FFF79C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74" y="3869723"/>
            <a:ext cx="1510906" cy="151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더하기 PNG 일러스트 | 이미지 및 PSD 파일 | Pngtree에 무료 ...">
            <a:extLst>
              <a:ext uri="{FF2B5EF4-FFF2-40B4-BE49-F238E27FC236}">
                <a16:creationId xmlns:a16="http://schemas.microsoft.com/office/drawing/2014/main" id="{34A1EA2C-7E9E-B149-BC6F-2A381563C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52" y="4086184"/>
            <a:ext cx="1027747" cy="102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등호 - 무료 표지판개 아이콘">
            <a:extLst>
              <a:ext uri="{FF2B5EF4-FFF2-40B4-BE49-F238E27FC236}">
                <a16:creationId xmlns:a16="http://schemas.microsoft.com/office/drawing/2014/main" id="{F77039D8-8771-BBDA-B0E8-330381EDF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466" y="4313472"/>
            <a:ext cx="573170" cy="57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64B4C5-A93D-4D8F-704E-CB0025BAFC57}"/>
              </a:ext>
            </a:extLst>
          </p:cNvPr>
          <p:cNvSpPr txBox="1"/>
          <p:nvPr/>
        </p:nvSpPr>
        <p:spPr>
          <a:xfrm>
            <a:off x="4114462" y="4185058"/>
            <a:ext cx="308864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“style information”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C1654E-52D2-DD53-A69D-B888726F2C53}"/>
              </a:ext>
            </a:extLst>
          </p:cNvPr>
          <p:cNvCxnSpPr>
            <a:stCxn id="5" idx="0"/>
          </p:cNvCxnSpPr>
          <p:nvPr/>
        </p:nvCxnSpPr>
        <p:spPr>
          <a:xfrm flipV="1">
            <a:off x="5658782" y="3429000"/>
            <a:ext cx="508338" cy="756058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B275CA-63AD-19DF-DE14-6060457243DB}"/>
              </a:ext>
            </a:extLst>
          </p:cNvPr>
          <p:cNvSpPr txBox="1"/>
          <p:nvPr/>
        </p:nvSpPr>
        <p:spPr>
          <a:xfrm>
            <a:off x="5563477" y="2764386"/>
            <a:ext cx="327925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 Extraction</a:t>
            </a:r>
          </a:p>
        </p:txBody>
      </p:sp>
    </p:spTree>
    <p:extLst>
      <p:ext uri="{BB962C8B-B14F-4D97-AF65-F5344CB8AC3E}">
        <p14:creationId xmlns:p14="http://schemas.microsoft.com/office/powerpoint/2010/main" val="685845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Reference Paper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01731"/>
            <a:ext cx="4028440" cy="5005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Neural Style Transfer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Pix2Pix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Control-Net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InstructPix2Pix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Unet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Conditioning GAN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Diffusion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CLIP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231262-A4FF-5BB1-93AA-924F26EDF7A5}"/>
              </a:ext>
            </a:extLst>
          </p:cNvPr>
          <p:cNvSpPr txBox="1"/>
          <p:nvPr/>
        </p:nvSpPr>
        <p:spPr>
          <a:xfrm>
            <a:off x="5775960" y="1506214"/>
            <a:ext cx="4028440" cy="3897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Diffusion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DreamBooth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WikiArt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StyleGAN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Prompt-to-Prompt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AdaIN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649917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Reference Paper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01731"/>
            <a:ext cx="7757160" cy="3897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Diffusion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Text-to-image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model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가능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DreamBooth</a:t>
            </a:r>
            <a:endParaRPr lang="en-US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개인화 가능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Prompt-to-Prompt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구도이지만 다른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사진 생성 가능</a:t>
            </a:r>
            <a:r>
              <a:rPr lang="en-US" altLang="ko-KR" sz="2400" b="1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F854F5-D059-5D3C-8DF4-B4B12D73573F}"/>
              </a:ext>
            </a:extLst>
          </p:cNvPr>
          <p:cNvSpPr txBox="1"/>
          <p:nvPr/>
        </p:nvSpPr>
        <p:spPr>
          <a:xfrm>
            <a:off x="5745480" y="2804803"/>
            <a:ext cx="106172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Text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BEED68F-EDC6-3D51-56CF-CB5718E2CB15}"/>
              </a:ext>
            </a:extLst>
          </p:cNvPr>
          <p:cNvCxnSpPr>
            <a:cxnSpLocks/>
          </p:cNvCxnSpPr>
          <p:nvPr/>
        </p:nvCxnSpPr>
        <p:spPr>
          <a:xfrm flipV="1">
            <a:off x="6543040" y="2345663"/>
            <a:ext cx="528320" cy="694834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EF103F-43F8-4D8B-04D8-7570B0EB7ECF}"/>
              </a:ext>
            </a:extLst>
          </p:cNvPr>
          <p:cNvCxnSpPr>
            <a:cxnSpLocks/>
          </p:cNvCxnSpPr>
          <p:nvPr/>
        </p:nvCxnSpPr>
        <p:spPr>
          <a:xfrm>
            <a:off x="6543040" y="3343443"/>
            <a:ext cx="528320" cy="577834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순서도: 수동 연산 11">
            <a:extLst>
              <a:ext uri="{FF2B5EF4-FFF2-40B4-BE49-F238E27FC236}">
                <a16:creationId xmlns:a16="http://schemas.microsoft.com/office/drawing/2014/main" id="{85BE9040-8627-9AE8-0952-365DC8B9A7C8}"/>
              </a:ext>
            </a:extLst>
          </p:cNvPr>
          <p:cNvSpPr/>
          <p:nvPr/>
        </p:nvSpPr>
        <p:spPr>
          <a:xfrm rot="16200000">
            <a:off x="7429749" y="1671517"/>
            <a:ext cx="786901" cy="660397"/>
          </a:xfrm>
          <a:prstGeom prst="flowChartManualOperati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8FF48C-6AEA-FE2B-98F9-07B7516C8F42}"/>
              </a:ext>
            </a:extLst>
          </p:cNvPr>
          <p:cNvSpPr txBox="1"/>
          <p:nvPr/>
        </p:nvSpPr>
        <p:spPr>
          <a:xfrm>
            <a:off x="7269480" y="2310842"/>
            <a:ext cx="1610360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Diffusion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AB23A4-68CB-863A-26CE-4242E8936C09}"/>
              </a:ext>
            </a:extLst>
          </p:cNvPr>
          <p:cNvCxnSpPr>
            <a:cxnSpLocks/>
          </p:cNvCxnSpPr>
          <p:nvPr/>
        </p:nvCxnSpPr>
        <p:spPr>
          <a:xfrm>
            <a:off x="8376919" y="2001715"/>
            <a:ext cx="2291081" cy="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순서도: 수동 연산 17">
            <a:extLst>
              <a:ext uri="{FF2B5EF4-FFF2-40B4-BE49-F238E27FC236}">
                <a16:creationId xmlns:a16="http://schemas.microsoft.com/office/drawing/2014/main" id="{D55E71EB-2C0B-1872-6C8B-83E8D394D0E7}"/>
              </a:ext>
            </a:extLst>
          </p:cNvPr>
          <p:cNvSpPr/>
          <p:nvPr/>
        </p:nvSpPr>
        <p:spPr>
          <a:xfrm rot="16200000">
            <a:off x="9131551" y="3655799"/>
            <a:ext cx="786901" cy="660397"/>
          </a:xfrm>
          <a:prstGeom prst="flowChartManualOperati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23163D-2891-2570-F2C7-DE2420B176FE}"/>
              </a:ext>
            </a:extLst>
          </p:cNvPr>
          <p:cNvSpPr txBox="1"/>
          <p:nvPr/>
        </p:nvSpPr>
        <p:spPr>
          <a:xfrm>
            <a:off x="8950959" y="4379448"/>
            <a:ext cx="1610360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Diffusion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794C2-EA32-7EB8-830B-DB57E19921F1}"/>
              </a:ext>
            </a:extLst>
          </p:cNvPr>
          <p:cNvSpPr txBox="1"/>
          <p:nvPr/>
        </p:nvSpPr>
        <p:spPr>
          <a:xfrm>
            <a:off x="7327900" y="3694805"/>
            <a:ext cx="2049779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DreamBooth</a:t>
            </a:r>
            <a:r>
              <a:rPr lang="en-US" altLang="ko-KR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&amp;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4239F4-B7A3-4E09-1450-B2E166E1820C}"/>
              </a:ext>
            </a:extLst>
          </p:cNvPr>
          <p:cNvSpPr txBox="1"/>
          <p:nvPr/>
        </p:nvSpPr>
        <p:spPr>
          <a:xfrm>
            <a:off x="7791449" y="2770273"/>
            <a:ext cx="3462019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Prompt-to-Prompt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2EC8A86-C430-F740-2A9E-20E4AC187E90}"/>
              </a:ext>
            </a:extLst>
          </p:cNvPr>
          <p:cNvCxnSpPr>
            <a:cxnSpLocks/>
          </p:cNvCxnSpPr>
          <p:nvPr/>
        </p:nvCxnSpPr>
        <p:spPr>
          <a:xfrm>
            <a:off x="9997439" y="3965758"/>
            <a:ext cx="670561" cy="20239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578583E8-EF39-15B8-D187-67B17FED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4" y="3450309"/>
            <a:ext cx="1026155" cy="102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D463C8B8-EAAE-4DFA-20B7-A9F93407D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4" y="1534359"/>
            <a:ext cx="1026155" cy="102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111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generation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66925"/>
            <a:ext cx="10556240" cy="112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Anime image generation using Prompt-to-Prompt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Prompt for image generation : 890 sentences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03ED49-76F4-6012-F89F-23571DC7E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861" y="3063661"/>
            <a:ext cx="3424539" cy="35017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9CB059-FF9A-D5BB-7CB5-72057837A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0" y="3042949"/>
            <a:ext cx="3568073" cy="35224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D6C28F-E348-BABF-21AF-D0DC2086D1FA}"/>
              </a:ext>
            </a:extLst>
          </p:cNvPr>
          <p:cNvSpPr txBox="1"/>
          <p:nvPr/>
        </p:nvSpPr>
        <p:spPr>
          <a:xfrm>
            <a:off x="8006344" y="4068708"/>
            <a:ext cx="5082334" cy="112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구도의 </a:t>
            </a:r>
            <a:b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생성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499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Reference Paper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01731"/>
            <a:ext cx="7757160" cy="112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Pix2Pix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Pair image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가지고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GAN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122" name="Picture 2" descr="Image-to-Image Translation with Conditional Adversarial Networks">
            <a:extLst>
              <a:ext uri="{FF2B5EF4-FFF2-40B4-BE49-F238E27FC236}">
                <a16:creationId xmlns:a16="http://schemas.microsoft.com/office/drawing/2014/main" id="{C59E4EE1-E6CB-ADE0-4885-DD7C9B85D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25" y="2827686"/>
            <a:ext cx="6661150" cy="363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123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Reference Paper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01731"/>
            <a:ext cx="7757160" cy="168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Unet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해상도의 이미지 생성 가능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Skip connection</a:t>
            </a:r>
          </a:p>
        </p:txBody>
      </p:sp>
      <p:pic>
        <p:nvPicPr>
          <p:cNvPr id="7170" name="Picture 2" descr="Machines | Free Full-Text | Research of U-Net-Based CNN Architectures for  Metal Surface Defect Detection">
            <a:extLst>
              <a:ext uri="{FF2B5EF4-FFF2-40B4-BE49-F238E27FC236}">
                <a16:creationId xmlns:a16="http://schemas.microsoft.com/office/drawing/2014/main" id="{C87B1977-26E8-1032-2C5D-5C2A4A73C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783" y="3125158"/>
            <a:ext cx="5519737" cy="33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441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Reference Paper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01731"/>
            <a:ext cx="7757160" cy="112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Control-Net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Decoder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block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정보 전달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194" name="Picture 2" descr="ControlNet 으로 이미지생성 (feat. Stable Diffusion) - 모두의연구소">
            <a:extLst>
              <a:ext uri="{FF2B5EF4-FFF2-40B4-BE49-F238E27FC236}">
                <a16:creationId xmlns:a16="http://schemas.microsoft.com/office/drawing/2014/main" id="{B89EF8AD-47D8-B7A7-AC61-A36D646A4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388155"/>
            <a:ext cx="6033398" cy="532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482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 : Pix2Pix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E4B38519-9374-489B-ECD3-4E6779124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40" y="4399279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EC2E2214-0C8E-277D-E5A6-321C3F009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40" y="1920241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44D0B3A-3B27-A4F6-E9B5-E6646EDEBFA2}"/>
              </a:ext>
            </a:extLst>
          </p:cNvPr>
          <p:cNvCxnSpPr>
            <a:stCxn id="3" idx="2"/>
            <a:endCxn id="1026" idx="0"/>
          </p:cNvCxnSpPr>
          <p:nvPr/>
        </p:nvCxnSpPr>
        <p:spPr>
          <a:xfrm>
            <a:off x="2123440" y="3037841"/>
            <a:ext cx="0" cy="1361438"/>
          </a:xfrm>
          <a:prstGeom prst="straightConnector1">
            <a:avLst/>
          </a:prstGeom>
          <a:ln w="57150">
            <a:solidFill>
              <a:schemeClr val="accent2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2AB959-C603-A272-2AF7-633E37825FDE}"/>
              </a:ext>
            </a:extLst>
          </p:cNvPr>
          <p:cNvSpPr txBox="1"/>
          <p:nvPr/>
        </p:nvSpPr>
        <p:spPr>
          <a:xfrm>
            <a:off x="-1351016" y="3210738"/>
            <a:ext cx="5082334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구도 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 </a:t>
            </a: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9FAD2C7A-1CB4-002D-9C70-93EBF4F35938}"/>
              </a:ext>
            </a:extLst>
          </p:cNvPr>
          <p:cNvSpPr/>
          <p:nvPr/>
        </p:nvSpPr>
        <p:spPr>
          <a:xfrm rot="5400000">
            <a:off x="3091238" y="2087881"/>
            <a:ext cx="1198880" cy="782321"/>
          </a:xfrm>
          <a:prstGeom prst="trapezoi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3FB3C626-CF3B-F49C-713F-DDF1FF104882}"/>
              </a:ext>
            </a:extLst>
          </p:cNvPr>
          <p:cNvSpPr/>
          <p:nvPr/>
        </p:nvSpPr>
        <p:spPr>
          <a:xfrm rot="16200000">
            <a:off x="3960031" y="2087880"/>
            <a:ext cx="1198880" cy="782321"/>
          </a:xfrm>
          <a:prstGeom prst="trapezoi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B62343B8-B9BF-730C-5814-7AF3723C7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1920240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다리꼴 11">
            <a:extLst>
              <a:ext uri="{FF2B5EF4-FFF2-40B4-BE49-F238E27FC236}">
                <a16:creationId xmlns:a16="http://schemas.microsoft.com/office/drawing/2014/main" id="{034483A3-313D-00ED-A860-5E7315E0DB36}"/>
              </a:ext>
            </a:extLst>
          </p:cNvPr>
          <p:cNvSpPr/>
          <p:nvPr/>
        </p:nvSpPr>
        <p:spPr>
          <a:xfrm rot="5400000">
            <a:off x="8291740" y="2917222"/>
            <a:ext cx="1940563" cy="1602676"/>
          </a:xfrm>
          <a:prstGeom prst="trapezoid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8DC1F-EB65-FF92-E1C4-ADDAEA0422C4}"/>
              </a:ext>
            </a:extLst>
          </p:cNvPr>
          <p:cNvSpPr txBox="1"/>
          <p:nvPr/>
        </p:nvSpPr>
        <p:spPr>
          <a:xfrm>
            <a:off x="8460682" y="3361420"/>
            <a:ext cx="1602677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329F46-6922-A194-F52C-CAF3773E4730}"/>
              </a:ext>
            </a:extLst>
          </p:cNvPr>
          <p:cNvSpPr txBox="1"/>
          <p:nvPr/>
        </p:nvSpPr>
        <p:spPr>
          <a:xfrm>
            <a:off x="2929978" y="2110196"/>
            <a:ext cx="1602677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88E442-F7B7-BB78-04A0-3FCCC7EB3FB4}"/>
              </a:ext>
            </a:extLst>
          </p:cNvPr>
          <p:cNvSpPr txBox="1"/>
          <p:nvPr/>
        </p:nvSpPr>
        <p:spPr>
          <a:xfrm>
            <a:off x="-417727" y="5341490"/>
            <a:ext cx="5082334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0D78D8-BC9F-C470-D0B2-0DA0FB6ACF50}"/>
              </a:ext>
            </a:extLst>
          </p:cNvPr>
          <p:cNvSpPr txBox="1"/>
          <p:nvPr/>
        </p:nvSpPr>
        <p:spPr>
          <a:xfrm>
            <a:off x="3615529" y="2864535"/>
            <a:ext cx="5082334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Fake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635C499-F002-A7AC-ADE5-D15D0A7E49D1}"/>
              </a:ext>
            </a:extLst>
          </p:cNvPr>
          <p:cNvCxnSpPr>
            <a:cxnSpLocks/>
          </p:cNvCxnSpPr>
          <p:nvPr/>
        </p:nvCxnSpPr>
        <p:spPr>
          <a:xfrm>
            <a:off x="2911749" y="3111045"/>
            <a:ext cx="4760624" cy="693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F5FC389-09A0-DAF0-0593-2D6F3AE35B9D}"/>
              </a:ext>
            </a:extLst>
          </p:cNvPr>
          <p:cNvCxnSpPr>
            <a:cxnSpLocks/>
          </p:cNvCxnSpPr>
          <p:nvPr/>
        </p:nvCxnSpPr>
        <p:spPr>
          <a:xfrm>
            <a:off x="6852806" y="2975043"/>
            <a:ext cx="819567" cy="23569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BCDE040-4E09-89A8-9BA2-28EA8672576F}"/>
              </a:ext>
            </a:extLst>
          </p:cNvPr>
          <p:cNvCxnSpPr>
            <a:cxnSpLocks/>
          </p:cNvCxnSpPr>
          <p:nvPr/>
        </p:nvCxnSpPr>
        <p:spPr>
          <a:xfrm flipV="1">
            <a:off x="3027680" y="4299766"/>
            <a:ext cx="4644693" cy="65232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2D3143C-8B65-0876-EFDB-9F56CB0E02B5}"/>
              </a:ext>
            </a:extLst>
          </p:cNvPr>
          <p:cNvSpPr txBox="1"/>
          <p:nvPr/>
        </p:nvSpPr>
        <p:spPr>
          <a:xfrm>
            <a:off x="10046675" y="3441570"/>
            <a:ext cx="1327445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0/1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96A823-7C06-7F38-DFE0-882ED963621A}"/>
              </a:ext>
            </a:extLst>
          </p:cNvPr>
          <p:cNvSpPr txBox="1"/>
          <p:nvPr/>
        </p:nvSpPr>
        <p:spPr>
          <a:xfrm>
            <a:off x="4950632" y="5645821"/>
            <a:ext cx="2017485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256 by 256</a:t>
            </a:r>
          </a:p>
        </p:txBody>
      </p:sp>
      <p:pic>
        <p:nvPicPr>
          <p:cNvPr id="28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8928B524-D821-C29A-2B67-1360C0E7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360" y="5301984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8341B2CC-9E59-F943-548E-C156609D1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0" y="5306739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CA9B1F2-9349-1AFD-BB6C-12C588CB0562}"/>
              </a:ext>
            </a:extLst>
          </p:cNvPr>
          <p:cNvSpPr txBox="1"/>
          <p:nvPr/>
        </p:nvSpPr>
        <p:spPr>
          <a:xfrm>
            <a:off x="9618617" y="6215517"/>
            <a:ext cx="2017485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598964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Result for Pix2Pix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77C73B-9E35-DA76-4B53-6901B646E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" y="1447763"/>
            <a:ext cx="7017855" cy="52665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F410E3-69E7-446E-B684-1C26E302E2AD}"/>
              </a:ext>
            </a:extLst>
          </p:cNvPr>
          <p:cNvSpPr txBox="1"/>
          <p:nvPr/>
        </p:nvSpPr>
        <p:spPr>
          <a:xfrm>
            <a:off x="7356104" y="3834506"/>
            <a:ext cx="5082334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색의 변화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24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Initial Approach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01731"/>
            <a:ext cx="10556240" cy="112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마다의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similarity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측정해보자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Cosine-similarity</a:t>
            </a:r>
            <a:r>
              <a:rPr lang="ko-KR" altLang="en-US" sz="2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측정해보자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97D48A-9882-32A6-F658-81771108205A}"/>
              </a:ext>
            </a:extLst>
          </p:cNvPr>
          <p:cNvSpPr txBox="1"/>
          <p:nvPr/>
        </p:nvSpPr>
        <p:spPr>
          <a:xfrm>
            <a:off x="817880" y="3002869"/>
            <a:ext cx="10916920" cy="2235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cos-similarity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높게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cos-similarity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낮게 나오게 학습을 해줌으로써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</a:t>
            </a:r>
            <a:b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고려할 수 있는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model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구축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Model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다양한 구성 요소를 고려하면서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feature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추출하는 걸 기대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300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 : 0 step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E4B38519-9374-489B-ECD3-4E6779124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40" y="4399279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EC2E2214-0C8E-277D-E5A6-321C3F009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40" y="1920241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44D0B3A-3B27-A4F6-E9B5-E6646EDEBFA2}"/>
              </a:ext>
            </a:extLst>
          </p:cNvPr>
          <p:cNvCxnSpPr>
            <a:stCxn id="3" idx="2"/>
            <a:endCxn id="1026" idx="0"/>
          </p:cNvCxnSpPr>
          <p:nvPr/>
        </p:nvCxnSpPr>
        <p:spPr>
          <a:xfrm>
            <a:off x="2123440" y="3037841"/>
            <a:ext cx="0" cy="1361438"/>
          </a:xfrm>
          <a:prstGeom prst="straightConnector1">
            <a:avLst/>
          </a:prstGeom>
          <a:ln w="57150">
            <a:solidFill>
              <a:schemeClr val="accent2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2AB959-C603-A272-2AF7-633E37825FDE}"/>
              </a:ext>
            </a:extLst>
          </p:cNvPr>
          <p:cNvSpPr txBox="1"/>
          <p:nvPr/>
        </p:nvSpPr>
        <p:spPr>
          <a:xfrm>
            <a:off x="-1351016" y="3210738"/>
            <a:ext cx="5082334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구도 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 </a:t>
            </a: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9FAD2C7A-1CB4-002D-9C70-93EBF4F35938}"/>
              </a:ext>
            </a:extLst>
          </p:cNvPr>
          <p:cNvSpPr/>
          <p:nvPr/>
        </p:nvSpPr>
        <p:spPr>
          <a:xfrm rot="5400000">
            <a:off x="3091238" y="2087881"/>
            <a:ext cx="1198880" cy="782321"/>
          </a:xfrm>
          <a:prstGeom prst="trapezoi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3FB3C626-CF3B-F49C-713F-DDF1FF104882}"/>
              </a:ext>
            </a:extLst>
          </p:cNvPr>
          <p:cNvSpPr/>
          <p:nvPr/>
        </p:nvSpPr>
        <p:spPr>
          <a:xfrm rot="16200000">
            <a:off x="3960031" y="2087880"/>
            <a:ext cx="1198880" cy="782321"/>
          </a:xfrm>
          <a:prstGeom prst="trapezoi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B62343B8-B9BF-730C-5814-7AF3723C7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1920240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다리꼴 11">
            <a:extLst>
              <a:ext uri="{FF2B5EF4-FFF2-40B4-BE49-F238E27FC236}">
                <a16:creationId xmlns:a16="http://schemas.microsoft.com/office/drawing/2014/main" id="{034483A3-313D-00ED-A860-5E7315E0DB36}"/>
              </a:ext>
            </a:extLst>
          </p:cNvPr>
          <p:cNvSpPr/>
          <p:nvPr/>
        </p:nvSpPr>
        <p:spPr>
          <a:xfrm rot="5400000">
            <a:off x="8291740" y="2917222"/>
            <a:ext cx="1940563" cy="1602676"/>
          </a:xfrm>
          <a:prstGeom prst="trapezoid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8DC1F-EB65-FF92-E1C4-ADDAEA0422C4}"/>
              </a:ext>
            </a:extLst>
          </p:cNvPr>
          <p:cNvSpPr txBox="1"/>
          <p:nvPr/>
        </p:nvSpPr>
        <p:spPr>
          <a:xfrm>
            <a:off x="8460682" y="3361420"/>
            <a:ext cx="1602677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329F46-6922-A194-F52C-CAF3773E4730}"/>
              </a:ext>
            </a:extLst>
          </p:cNvPr>
          <p:cNvSpPr txBox="1"/>
          <p:nvPr/>
        </p:nvSpPr>
        <p:spPr>
          <a:xfrm>
            <a:off x="2929978" y="2110196"/>
            <a:ext cx="1602677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88E442-F7B7-BB78-04A0-3FCCC7EB3FB4}"/>
              </a:ext>
            </a:extLst>
          </p:cNvPr>
          <p:cNvSpPr txBox="1"/>
          <p:nvPr/>
        </p:nvSpPr>
        <p:spPr>
          <a:xfrm>
            <a:off x="-417727" y="5341490"/>
            <a:ext cx="5082334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0D78D8-BC9F-C470-D0B2-0DA0FB6ACF50}"/>
              </a:ext>
            </a:extLst>
          </p:cNvPr>
          <p:cNvSpPr txBox="1"/>
          <p:nvPr/>
        </p:nvSpPr>
        <p:spPr>
          <a:xfrm>
            <a:off x="3615529" y="2864535"/>
            <a:ext cx="5082334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Fake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635C499-F002-A7AC-ADE5-D15D0A7E49D1}"/>
              </a:ext>
            </a:extLst>
          </p:cNvPr>
          <p:cNvCxnSpPr>
            <a:cxnSpLocks/>
          </p:cNvCxnSpPr>
          <p:nvPr/>
        </p:nvCxnSpPr>
        <p:spPr>
          <a:xfrm>
            <a:off x="2911749" y="3111045"/>
            <a:ext cx="4760624" cy="693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F5FC389-09A0-DAF0-0593-2D6F3AE35B9D}"/>
              </a:ext>
            </a:extLst>
          </p:cNvPr>
          <p:cNvCxnSpPr>
            <a:cxnSpLocks/>
          </p:cNvCxnSpPr>
          <p:nvPr/>
        </p:nvCxnSpPr>
        <p:spPr>
          <a:xfrm>
            <a:off x="6852806" y="2975043"/>
            <a:ext cx="819567" cy="23569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BCDE040-4E09-89A8-9BA2-28EA8672576F}"/>
              </a:ext>
            </a:extLst>
          </p:cNvPr>
          <p:cNvCxnSpPr>
            <a:cxnSpLocks/>
          </p:cNvCxnSpPr>
          <p:nvPr/>
        </p:nvCxnSpPr>
        <p:spPr>
          <a:xfrm flipV="1">
            <a:off x="3027680" y="4299766"/>
            <a:ext cx="4644693" cy="65232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2D3143C-8B65-0876-EFDB-9F56CB0E02B5}"/>
              </a:ext>
            </a:extLst>
          </p:cNvPr>
          <p:cNvSpPr txBox="1"/>
          <p:nvPr/>
        </p:nvSpPr>
        <p:spPr>
          <a:xfrm>
            <a:off x="10046675" y="3441570"/>
            <a:ext cx="1327445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0/1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96A823-7C06-7F38-DFE0-882ED963621A}"/>
              </a:ext>
            </a:extLst>
          </p:cNvPr>
          <p:cNvSpPr txBox="1"/>
          <p:nvPr/>
        </p:nvSpPr>
        <p:spPr>
          <a:xfrm>
            <a:off x="4950632" y="5645821"/>
            <a:ext cx="2017485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256 by 256 using </a:t>
            </a:r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UNet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8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8928B524-D821-C29A-2B67-1360C0E7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360" y="5301984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8341B2CC-9E59-F943-548E-C156609D1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0" y="5306739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CA9B1F2-9349-1AFD-BB6C-12C588CB0562}"/>
              </a:ext>
            </a:extLst>
          </p:cNvPr>
          <p:cNvSpPr txBox="1"/>
          <p:nvPr/>
        </p:nvSpPr>
        <p:spPr>
          <a:xfrm>
            <a:off x="9618617" y="6215517"/>
            <a:ext cx="2017485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Dataset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876A49-C607-9701-4587-8558A41D9524}"/>
              </a:ext>
            </a:extLst>
          </p:cNvPr>
          <p:cNvSpPr txBox="1"/>
          <p:nvPr/>
        </p:nvSpPr>
        <p:spPr>
          <a:xfrm>
            <a:off x="3758132" y="2159482"/>
            <a:ext cx="1602677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UNet</a:t>
            </a:r>
            <a:endParaRPr lang="en-US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85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Result for step 0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0D1385-4A01-4709-8C37-EBB749ED4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80" y="1400708"/>
            <a:ext cx="7072040" cy="53150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4E0AD-4EDE-19F5-9551-89719D1A7EB3}"/>
              </a:ext>
            </a:extLst>
          </p:cNvPr>
          <p:cNvSpPr txBox="1"/>
          <p:nvPr/>
        </p:nvSpPr>
        <p:spPr>
          <a:xfrm>
            <a:off x="7356104" y="3834506"/>
            <a:ext cx="5082334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색의 변화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Object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 모양의 변화는 없다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788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 : 1 step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E4B38519-9374-489B-ECD3-4E6779124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40" y="4399279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EC2E2214-0C8E-277D-E5A6-321C3F009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40" y="1920241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44D0B3A-3B27-A4F6-E9B5-E6646EDEBFA2}"/>
              </a:ext>
            </a:extLst>
          </p:cNvPr>
          <p:cNvCxnSpPr>
            <a:stCxn id="3" idx="2"/>
            <a:endCxn id="1026" idx="0"/>
          </p:cNvCxnSpPr>
          <p:nvPr/>
        </p:nvCxnSpPr>
        <p:spPr>
          <a:xfrm>
            <a:off x="2123440" y="3037841"/>
            <a:ext cx="0" cy="1361438"/>
          </a:xfrm>
          <a:prstGeom prst="straightConnector1">
            <a:avLst/>
          </a:prstGeom>
          <a:ln w="57150">
            <a:solidFill>
              <a:schemeClr val="accent2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2AB959-C603-A272-2AF7-633E37825FDE}"/>
              </a:ext>
            </a:extLst>
          </p:cNvPr>
          <p:cNvSpPr txBox="1"/>
          <p:nvPr/>
        </p:nvSpPr>
        <p:spPr>
          <a:xfrm>
            <a:off x="-1351016" y="3210738"/>
            <a:ext cx="5082334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구도 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 </a:t>
            </a: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9FAD2C7A-1CB4-002D-9C70-93EBF4F35938}"/>
              </a:ext>
            </a:extLst>
          </p:cNvPr>
          <p:cNvSpPr/>
          <p:nvPr/>
        </p:nvSpPr>
        <p:spPr>
          <a:xfrm rot="5400000">
            <a:off x="3091238" y="2087881"/>
            <a:ext cx="1198880" cy="782321"/>
          </a:xfrm>
          <a:prstGeom prst="trapezoi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3FB3C626-CF3B-F49C-713F-DDF1FF104882}"/>
              </a:ext>
            </a:extLst>
          </p:cNvPr>
          <p:cNvSpPr/>
          <p:nvPr/>
        </p:nvSpPr>
        <p:spPr>
          <a:xfrm rot="16200000">
            <a:off x="3960031" y="2087880"/>
            <a:ext cx="1198880" cy="782321"/>
          </a:xfrm>
          <a:prstGeom prst="trapezoi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B62343B8-B9BF-730C-5814-7AF3723C7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1920240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다리꼴 11">
            <a:extLst>
              <a:ext uri="{FF2B5EF4-FFF2-40B4-BE49-F238E27FC236}">
                <a16:creationId xmlns:a16="http://schemas.microsoft.com/office/drawing/2014/main" id="{034483A3-313D-00ED-A860-5E7315E0DB36}"/>
              </a:ext>
            </a:extLst>
          </p:cNvPr>
          <p:cNvSpPr/>
          <p:nvPr/>
        </p:nvSpPr>
        <p:spPr>
          <a:xfrm rot="5400000">
            <a:off x="8291740" y="2917222"/>
            <a:ext cx="1940563" cy="1602676"/>
          </a:xfrm>
          <a:prstGeom prst="trapezoid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8DC1F-EB65-FF92-E1C4-ADDAEA0422C4}"/>
              </a:ext>
            </a:extLst>
          </p:cNvPr>
          <p:cNvSpPr txBox="1"/>
          <p:nvPr/>
        </p:nvSpPr>
        <p:spPr>
          <a:xfrm>
            <a:off x="8460682" y="3361420"/>
            <a:ext cx="1602677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329F46-6922-A194-F52C-CAF3773E4730}"/>
              </a:ext>
            </a:extLst>
          </p:cNvPr>
          <p:cNvSpPr txBox="1"/>
          <p:nvPr/>
        </p:nvSpPr>
        <p:spPr>
          <a:xfrm>
            <a:off x="2929978" y="2110196"/>
            <a:ext cx="1602677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88E442-F7B7-BB78-04A0-3FCCC7EB3FB4}"/>
              </a:ext>
            </a:extLst>
          </p:cNvPr>
          <p:cNvSpPr txBox="1"/>
          <p:nvPr/>
        </p:nvSpPr>
        <p:spPr>
          <a:xfrm>
            <a:off x="-417727" y="5341490"/>
            <a:ext cx="5082334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0D78D8-BC9F-C470-D0B2-0DA0FB6ACF50}"/>
              </a:ext>
            </a:extLst>
          </p:cNvPr>
          <p:cNvSpPr txBox="1"/>
          <p:nvPr/>
        </p:nvSpPr>
        <p:spPr>
          <a:xfrm>
            <a:off x="3615529" y="2864535"/>
            <a:ext cx="5082334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Fake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635C499-F002-A7AC-ADE5-D15D0A7E49D1}"/>
              </a:ext>
            </a:extLst>
          </p:cNvPr>
          <p:cNvCxnSpPr>
            <a:cxnSpLocks/>
          </p:cNvCxnSpPr>
          <p:nvPr/>
        </p:nvCxnSpPr>
        <p:spPr>
          <a:xfrm>
            <a:off x="2911749" y="3111045"/>
            <a:ext cx="4760624" cy="693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F5FC389-09A0-DAF0-0593-2D6F3AE35B9D}"/>
              </a:ext>
            </a:extLst>
          </p:cNvPr>
          <p:cNvCxnSpPr>
            <a:cxnSpLocks/>
          </p:cNvCxnSpPr>
          <p:nvPr/>
        </p:nvCxnSpPr>
        <p:spPr>
          <a:xfrm>
            <a:off x="6852806" y="2975043"/>
            <a:ext cx="819567" cy="23569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BCDE040-4E09-89A8-9BA2-28EA8672576F}"/>
              </a:ext>
            </a:extLst>
          </p:cNvPr>
          <p:cNvCxnSpPr>
            <a:cxnSpLocks/>
          </p:cNvCxnSpPr>
          <p:nvPr/>
        </p:nvCxnSpPr>
        <p:spPr>
          <a:xfrm flipV="1">
            <a:off x="3027680" y="4299766"/>
            <a:ext cx="4644693" cy="65232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2D3143C-8B65-0876-EFDB-9F56CB0E02B5}"/>
              </a:ext>
            </a:extLst>
          </p:cNvPr>
          <p:cNvSpPr txBox="1"/>
          <p:nvPr/>
        </p:nvSpPr>
        <p:spPr>
          <a:xfrm>
            <a:off x="10046675" y="3441570"/>
            <a:ext cx="1327445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0/1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96A823-7C06-7F38-DFE0-882ED963621A}"/>
              </a:ext>
            </a:extLst>
          </p:cNvPr>
          <p:cNvSpPr txBox="1"/>
          <p:nvPr/>
        </p:nvSpPr>
        <p:spPr>
          <a:xfrm>
            <a:off x="4431254" y="5507342"/>
            <a:ext cx="3115503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256 by 256 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using reference image</a:t>
            </a:r>
          </a:p>
        </p:txBody>
      </p:sp>
      <p:pic>
        <p:nvPicPr>
          <p:cNvPr id="28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8928B524-D821-C29A-2B67-1360C0E7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360" y="5301984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8341B2CC-9E59-F943-548E-C156609D1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0" y="5306739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CA9B1F2-9349-1AFD-BB6C-12C588CB0562}"/>
              </a:ext>
            </a:extLst>
          </p:cNvPr>
          <p:cNvSpPr txBox="1"/>
          <p:nvPr/>
        </p:nvSpPr>
        <p:spPr>
          <a:xfrm>
            <a:off x="9104509" y="6280057"/>
            <a:ext cx="2017485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Dataset</a:t>
            </a:r>
          </a:p>
        </p:txBody>
      </p:sp>
      <p:pic>
        <p:nvPicPr>
          <p:cNvPr id="2050" name="Picture 2" descr="Image - Download free icons">
            <a:extLst>
              <a:ext uri="{FF2B5EF4-FFF2-40B4-BE49-F238E27FC236}">
                <a16:creationId xmlns:a16="http://schemas.microsoft.com/office/drawing/2014/main" id="{7E03458B-F4AD-756D-BBBC-93F93E25C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58" y="3448138"/>
            <a:ext cx="1117600" cy="110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BCB786F-6C85-6E90-EF00-6E632E338DEF}"/>
              </a:ext>
            </a:extLst>
          </p:cNvPr>
          <p:cNvCxnSpPr>
            <a:stCxn id="2050" idx="3"/>
          </p:cNvCxnSpPr>
          <p:nvPr/>
        </p:nvCxnSpPr>
        <p:spPr>
          <a:xfrm flipV="1">
            <a:off x="4076758" y="3111045"/>
            <a:ext cx="455897" cy="89043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D05F60-A333-457A-C93E-F7AB9A9AC1A2}"/>
              </a:ext>
            </a:extLst>
          </p:cNvPr>
          <p:cNvSpPr txBox="1"/>
          <p:nvPr/>
        </p:nvSpPr>
        <p:spPr>
          <a:xfrm>
            <a:off x="2631177" y="3867104"/>
            <a:ext cx="5082334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Reference</a:t>
            </a:r>
          </a:p>
        </p:txBody>
      </p:sp>
      <p:pic>
        <p:nvPicPr>
          <p:cNvPr id="23" name="Picture 2" descr="Image - Download free icons">
            <a:extLst>
              <a:ext uri="{FF2B5EF4-FFF2-40B4-BE49-F238E27FC236}">
                <a16:creationId xmlns:a16="http://schemas.microsoft.com/office/drawing/2014/main" id="{06DF39CF-99BE-2F67-0BCC-07AEFED3D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101" y="5467414"/>
            <a:ext cx="820657" cy="81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B2289A-8231-1179-9118-8277F912B92D}"/>
              </a:ext>
            </a:extLst>
          </p:cNvPr>
          <p:cNvSpPr txBox="1"/>
          <p:nvPr/>
        </p:nvSpPr>
        <p:spPr>
          <a:xfrm>
            <a:off x="3758132" y="2159482"/>
            <a:ext cx="1602677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UNet</a:t>
            </a:r>
            <a:endParaRPr lang="en-US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7EA5C825-9947-0012-E516-16F156E39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57" y="3420030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19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Result for step 1 : style image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544D01-7EC5-C0B9-E8E6-E35619D26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" y="1493046"/>
            <a:ext cx="6810779" cy="50703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24FC2A-5FE9-7FB6-A01F-B992F2D06BEE}"/>
              </a:ext>
            </a:extLst>
          </p:cNvPr>
          <p:cNvSpPr txBox="1"/>
          <p:nvPr/>
        </p:nvSpPr>
        <p:spPr>
          <a:xfrm>
            <a:off x="7356104" y="3429000"/>
            <a:ext cx="5082334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정답을 주니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맞춘다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스타일을 뽑아낼 가능성은 있다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38365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 : 1 step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E4B38519-9374-489B-ECD3-4E6779124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40" y="4399279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EC2E2214-0C8E-277D-E5A6-321C3F009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40" y="1920241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44D0B3A-3B27-A4F6-E9B5-E6646EDEBFA2}"/>
              </a:ext>
            </a:extLst>
          </p:cNvPr>
          <p:cNvCxnSpPr>
            <a:stCxn id="3" idx="2"/>
            <a:endCxn id="1026" idx="0"/>
          </p:cNvCxnSpPr>
          <p:nvPr/>
        </p:nvCxnSpPr>
        <p:spPr>
          <a:xfrm>
            <a:off x="2123440" y="3037841"/>
            <a:ext cx="0" cy="1361438"/>
          </a:xfrm>
          <a:prstGeom prst="straightConnector1">
            <a:avLst/>
          </a:prstGeom>
          <a:ln w="57150">
            <a:solidFill>
              <a:schemeClr val="accent2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2AB959-C603-A272-2AF7-633E37825FDE}"/>
              </a:ext>
            </a:extLst>
          </p:cNvPr>
          <p:cNvSpPr txBox="1"/>
          <p:nvPr/>
        </p:nvSpPr>
        <p:spPr>
          <a:xfrm>
            <a:off x="-1351016" y="3210738"/>
            <a:ext cx="5082334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구도 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 </a:t>
            </a: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9FAD2C7A-1CB4-002D-9C70-93EBF4F35938}"/>
              </a:ext>
            </a:extLst>
          </p:cNvPr>
          <p:cNvSpPr/>
          <p:nvPr/>
        </p:nvSpPr>
        <p:spPr>
          <a:xfrm rot="5400000">
            <a:off x="3091238" y="2087881"/>
            <a:ext cx="1198880" cy="782321"/>
          </a:xfrm>
          <a:prstGeom prst="trapezoi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3FB3C626-CF3B-F49C-713F-DDF1FF104882}"/>
              </a:ext>
            </a:extLst>
          </p:cNvPr>
          <p:cNvSpPr/>
          <p:nvPr/>
        </p:nvSpPr>
        <p:spPr>
          <a:xfrm rot="16200000">
            <a:off x="3960031" y="2087880"/>
            <a:ext cx="1198880" cy="782321"/>
          </a:xfrm>
          <a:prstGeom prst="trapezoi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B62343B8-B9BF-730C-5814-7AF3723C7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1920240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다리꼴 11">
            <a:extLst>
              <a:ext uri="{FF2B5EF4-FFF2-40B4-BE49-F238E27FC236}">
                <a16:creationId xmlns:a16="http://schemas.microsoft.com/office/drawing/2014/main" id="{034483A3-313D-00ED-A860-5E7315E0DB36}"/>
              </a:ext>
            </a:extLst>
          </p:cNvPr>
          <p:cNvSpPr/>
          <p:nvPr/>
        </p:nvSpPr>
        <p:spPr>
          <a:xfrm rot="5400000">
            <a:off x="8291740" y="2917222"/>
            <a:ext cx="1940563" cy="1602676"/>
          </a:xfrm>
          <a:prstGeom prst="trapezoid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8DC1F-EB65-FF92-E1C4-ADDAEA0422C4}"/>
              </a:ext>
            </a:extLst>
          </p:cNvPr>
          <p:cNvSpPr txBox="1"/>
          <p:nvPr/>
        </p:nvSpPr>
        <p:spPr>
          <a:xfrm>
            <a:off x="8460682" y="3361420"/>
            <a:ext cx="1602677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329F46-6922-A194-F52C-CAF3773E4730}"/>
              </a:ext>
            </a:extLst>
          </p:cNvPr>
          <p:cNvSpPr txBox="1"/>
          <p:nvPr/>
        </p:nvSpPr>
        <p:spPr>
          <a:xfrm>
            <a:off x="2929978" y="2110196"/>
            <a:ext cx="1602677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88E442-F7B7-BB78-04A0-3FCCC7EB3FB4}"/>
              </a:ext>
            </a:extLst>
          </p:cNvPr>
          <p:cNvSpPr txBox="1"/>
          <p:nvPr/>
        </p:nvSpPr>
        <p:spPr>
          <a:xfrm>
            <a:off x="-417727" y="5341490"/>
            <a:ext cx="5082334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0D78D8-BC9F-C470-D0B2-0DA0FB6ACF50}"/>
              </a:ext>
            </a:extLst>
          </p:cNvPr>
          <p:cNvSpPr txBox="1"/>
          <p:nvPr/>
        </p:nvSpPr>
        <p:spPr>
          <a:xfrm>
            <a:off x="3615529" y="2864535"/>
            <a:ext cx="5082334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Fake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635C499-F002-A7AC-ADE5-D15D0A7E49D1}"/>
              </a:ext>
            </a:extLst>
          </p:cNvPr>
          <p:cNvCxnSpPr>
            <a:cxnSpLocks/>
          </p:cNvCxnSpPr>
          <p:nvPr/>
        </p:nvCxnSpPr>
        <p:spPr>
          <a:xfrm>
            <a:off x="2911749" y="3111045"/>
            <a:ext cx="4760624" cy="693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F5FC389-09A0-DAF0-0593-2D6F3AE35B9D}"/>
              </a:ext>
            </a:extLst>
          </p:cNvPr>
          <p:cNvCxnSpPr>
            <a:cxnSpLocks/>
          </p:cNvCxnSpPr>
          <p:nvPr/>
        </p:nvCxnSpPr>
        <p:spPr>
          <a:xfrm>
            <a:off x="6852806" y="2975043"/>
            <a:ext cx="819567" cy="23569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BCDE040-4E09-89A8-9BA2-28EA8672576F}"/>
              </a:ext>
            </a:extLst>
          </p:cNvPr>
          <p:cNvCxnSpPr>
            <a:cxnSpLocks/>
          </p:cNvCxnSpPr>
          <p:nvPr/>
        </p:nvCxnSpPr>
        <p:spPr>
          <a:xfrm flipV="1">
            <a:off x="3027680" y="4299766"/>
            <a:ext cx="4644693" cy="65232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2D3143C-8B65-0876-EFDB-9F56CB0E02B5}"/>
              </a:ext>
            </a:extLst>
          </p:cNvPr>
          <p:cNvSpPr txBox="1"/>
          <p:nvPr/>
        </p:nvSpPr>
        <p:spPr>
          <a:xfrm>
            <a:off x="10046675" y="3441570"/>
            <a:ext cx="1327445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0/1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96A823-7C06-7F38-DFE0-882ED963621A}"/>
              </a:ext>
            </a:extLst>
          </p:cNvPr>
          <p:cNvSpPr txBox="1"/>
          <p:nvPr/>
        </p:nvSpPr>
        <p:spPr>
          <a:xfrm>
            <a:off x="4431254" y="5507342"/>
            <a:ext cx="3115503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256 by 256 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using reference image</a:t>
            </a:r>
          </a:p>
        </p:txBody>
      </p:sp>
      <p:pic>
        <p:nvPicPr>
          <p:cNvPr id="28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8928B524-D821-C29A-2B67-1360C0E7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360" y="5301984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8341B2CC-9E59-F943-548E-C156609D1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0" y="5306739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CA9B1F2-9349-1AFD-BB6C-12C588CB0562}"/>
              </a:ext>
            </a:extLst>
          </p:cNvPr>
          <p:cNvSpPr txBox="1"/>
          <p:nvPr/>
        </p:nvSpPr>
        <p:spPr>
          <a:xfrm>
            <a:off x="9104509" y="6280057"/>
            <a:ext cx="2017485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Dataset</a:t>
            </a:r>
          </a:p>
        </p:txBody>
      </p:sp>
      <p:pic>
        <p:nvPicPr>
          <p:cNvPr id="2050" name="Picture 2" descr="Image - Download free icons">
            <a:extLst>
              <a:ext uri="{FF2B5EF4-FFF2-40B4-BE49-F238E27FC236}">
                <a16:creationId xmlns:a16="http://schemas.microsoft.com/office/drawing/2014/main" id="{7E03458B-F4AD-756D-BBBC-93F93E25C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58" y="3448138"/>
            <a:ext cx="1117600" cy="110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BCB786F-6C85-6E90-EF00-6E632E338DEF}"/>
              </a:ext>
            </a:extLst>
          </p:cNvPr>
          <p:cNvCxnSpPr>
            <a:stCxn id="2050" idx="3"/>
          </p:cNvCxnSpPr>
          <p:nvPr/>
        </p:nvCxnSpPr>
        <p:spPr>
          <a:xfrm flipV="1">
            <a:off x="4076758" y="3111045"/>
            <a:ext cx="455897" cy="89043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D05F60-A333-457A-C93E-F7AB9A9AC1A2}"/>
              </a:ext>
            </a:extLst>
          </p:cNvPr>
          <p:cNvSpPr txBox="1"/>
          <p:nvPr/>
        </p:nvSpPr>
        <p:spPr>
          <a:xfrm>
            <a:off x="2631177" y="3867104"/>
            <a:ext cx="5082334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Reference</a:t>
            </a:r>
          </a:p>
        </p:txBody>
      </p:sp>
      <p:pic>
        <p:nvPicPr>
          <p:cNvPr id="23" name="Picture 2" descr="Image - Download free icons">
            <a:extLst>
              <a:ext uri="{FF2B5EF4-FFF2-40B4-BE49-F238E27FC236}">
                <a16:creationId xmlns:a16="http://schemas.microsoft.com/office/drawing/2014/main" id="{06DF39CF-99BE-2F67-0BCC-07AEFED3D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101" y="5467414"/>
            <a:ext cx="820657" cy="81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B2289A-8231-1179-9118-8277F912B92D}"/>
              </a:ext>
            </a:extLst>
          </p:cNvPr>
          <p:cNvSpPr txBox="1"/>
          <p:nvPr/>
        </p:nvSpPr>
        <p:spPr>
          <a:xfrm>
            <a:off x="3758132" y="2159482"/>
            <a:ext cx="1602677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UNet</a:t>
            </a:r>
            <a:endParaRPr lang="en-US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5547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Result for step 1 : reference image 1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484A4C-1CFB-1D40-82E8-6654E5311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444" y="1451902"/>
            <a:ext cx="5174476" cy="516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87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Result for step 1 : reference image 3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67F1E5-F97E-3602-DF35-A1575030C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" y="1614492"/>
            <a:ext cx="6702895" cy="5030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0D664F-A2BE-4683-42A6-1FE5A2CAB71D}"/>
              </a:ext>
            </a:extLst>
          </p:cNvPr>
          <p:cNvSpPr txBox="1"/>
          <p:nvPr/>
        </p:nvSpPr>
        <p:spPr>
          <a:xfrm>
            <a:off x="7356104" y="3429000"/>
            <a:ext cx="5082334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변화하려고 하지만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여전히 안됨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07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Result for step 1 : reference image 5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11A7F2-C13B-E994-B589-9AF6F395B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" y="1573316"/>
            <a:ext cx="6685462" cy="49697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A50A68-9BDF-DF34-9082-757C9DBA89E7}"/>
              </a:ext>
            </a:extLst>
          </p:cNvPr>
          <p:cNvSpPr txBox="1"/>
          <p:nvPr/>
        </p:nvSpPr>
        <p:spPr>
          <a:xfrm>
            <a:off x="7356104" y="3429000"/>
            <a:ext cx="5082334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Object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생성 가능성이 보임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3944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Result for step 1 : reference image 5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CDE2F1-D02E-5F52-2AFC-E27452879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" y="1412240"/>
            <a:ext cx="5082413" cy="5283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02E617-6635-FF93-1272-BB38529C0D98}"/>
              </a:ext>
            </a:extLst>
          </p:cNvPr>
          <p:cNvSpPr txBox="1"/>
          <p:nvPr/>
        </p:nvSpPr>
        <p:spPr>
          <a:xfrm>
            <a:off x="6512824" y="3703320"/>
            <a:ext cx="5082334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Object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생성 가능성이 보임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267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- Download free icons">
            <a:extLst>
              <a:ext uri="{FF2B5EF4-FFF2-40B4-BE49-F238E27FC236}">
                <a16:creationId xmlns:a16="http://schemas.microsoft.com/office/drawing/2014/main" id="{3FB0F510-5AB0-5427-B31E-303820078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320" y="2986425"/>
            <a:ext cx="893879" cy="88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- Download free icons">
            <a:extLst>
              <a:ext uri="{FF2B5EF4-FFF2-40B4-BE49-F238E27FC236}">
                <a16:creationId xmlns:a16="http://schemas.microsoft.com/office/drawing/2014/main" id="{97A57112-4593-CCEC-D03C-1369122E5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680" y="3145630"/>
            <a:ext cx="893879" cy="88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Problem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01731"/>
            <a:ext cx="7757160" cy="3897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Discriminator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분류할 때의 근거가 부족하다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무엇을 보고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real/fake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인지 구분을 할 수 있을까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Reference image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discriminator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에게 제공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즉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discriminator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보고 판단 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DDEBB407-CBA9-B327-9262-A8877896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3178095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A088D81D-87D0-4562-94FF-E0353297C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20" y="3178095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B843D1-72CE-1153-3209-449233720FAB}"/>
              </a:ext>
            </a:extLst>
          </p:cNvPr>
          <p:cNvSpPr txBox="1"/>
          <p:nvPr/>
        </p:nvSpPr>
        <p:spPr>
          <a:xfrm>
            <a:off x="6944360" y="4122975"/>
            <a:ext cx="182372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Real/Fake</a:t>
            </a:r>
          </a:p>
        </p:txBody>
      </p:sp>
      <p:pic>
        <p:nvPicPr>
          <p:cNvPr id="6" name="Picture 2" descr="Image - Download free icons">
            <a:extLst>
              <a:ext uri="{FF2B5EF4-FFF2-40B4-BE49-F238E27FC236}">
                <a16:creationId xmlns:a16="http://schemas.microsoft.com/office/drawing/2014/main" id="{F37915D8-D8E0-6DB9-6568-FD895C61E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3294320"/>
            <a:ext cx="893879" cy="88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8DD4B8-6E93-5455-0D6C-E65F54D349C1}"/>
              </a:ext>
            </a:extLst>
          </p:cNvPr>
          <p:cNvSpPr txBox="1"/>
          <p:nvPr/>
        </p:nvSpPr>
        <p:spPr>
          <a:xfrm>
            <a:off x="8686800" y="4122975"/>
            <a:ext cx="1823720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785637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Initial Model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순서도: 수동 연산 4">
            <a:extLst>
              <a:ext uri="{FF2B5EF4-FFF2-40B4-BE49-F238E27FC236}">
                <a16:creationId xmlns:a16="http://schemas.microsoft.com/office/drawing/2014/main" id="{D34F6C11-C4BD-802E-8E73-403ACDA262D0}"/>
              </a:ext>
            </a:extLst>
          </p:cNvPr>
          <p:cNvSpPr/>
          <p:nvPr/>
        </p:nvSpPr>
        <p:spPr>
          <a:xfrm rot="16200000">
            <a:off x="2743200" y="3269839"/>
            <a:ext cx="2042160" cy="1422400"/>
          </a:xfrm>
          <a:prstGeom prst="flowChartManualOperati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7DADAD-CE6A-A4DB-73FA-CBD542C37D8B}"/>
              </a:ext>
            </a:extLst>
          </p:cNvPr>
          <p:cNvSpPr txBox="1"/>
          <p:nvPr/>
        </p:nvSpPr>
        <p:spPr>
          <a:xfrm>
            <a:off x="3195320" y="3607404"/>
            <a:ext cx="161036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ResNet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1FBD0-A2E7-AEE6-E418-4A0B4DB2DDBA}"/>
              </a:ext>
            </a:extLst>
          </p:cNvPr>
          <p:cNvSpPr txBox="1"/>
          <p:nvPr/>
        </p:nvSpPr>
        <p:spPr>
          <a:xfrm>
            <a:off x="1287780" y="3607404"/>
            <a:ext cx="161036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Image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0E2E777-E607-B0AF-6C19-613259B844D9}"/>
              </a:ext>
            </a:extLst>
          </p:cNvPr>
          <p:cNvSpPr/>
          <p:nvPr/>
        </p:nvSpPr>
        <p:spPr>
          <a:xfrm>
            <a:off x="5262880" y="2779619"/>
            <a:ext cx="335280" cy="24028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0C6FF7-14A9-BE5E-EE46-E7E6FCD362B0}"/>
              </a:ext>
            </a:extLst>
          </p:cNvPr>
          <p:cNvSpPr txBox="1"/>
          <p:nvPr/>
        </p:nvSpPr>
        <p:spPr>
          <a:xfrm>
            <a:off x="4580890" y="5256734"/>
            <a:ext cx="203454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 Vector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6AB6821-1475-0EB1-2DFE-801D160C78EF}"/>
              </a:ext>
            </a:extLst>
          </p:cNvPr>
          <p:cNvCxnSpPr>
            <a:cxnSpLocks/>
          </p:cNvCxnSpPr>
          <p:nvPr/>
        </p:nvCxnSpPr>
        <p:spPr>
          <a:xfrm>
            <a:off x="6055360" y="4003040"/>
            <a:ext cx="1219200" cy="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0CC106C-F6F7-2120-D756-0CCE6D402DA3}"/>
              </a:ext>
            </a:extLst>
          </p:cNvPr>
          <p:cNvSpPr/>
          <p:nvPr/>
        </p:nvSpPr>
        <p:spPr>
          <a:xfrm>
            <a:off x="7538720" y="3323203"/>
            <a:ext cx="1463040" cy="114157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AFFDC5-7793-B593-0E50-40278F792244}"/>
              </a:ext>
            </a:extLst>
          </p:cNvPr>
          <p:cNvSpPr txBox="1"/>
          <p:nvPr/>
        </p:nvSpPr>
        <p:spPr>
          <a:xfrm>
            <a:off x="9113520" y="3607404"/>
            <a:ext cx="282448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308788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Problem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01731"/>
            <a:ext cx="7757160" cy="278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 startAt="2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정확히 같은 구도는 아니다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없던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object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생기거나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모양이 바뀌거나 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Etc.</a:t>
            </a:r>
          </a:p>
          <a:p>
            <a:pPr marL="914400" lvl="1" indent="-457200">
              <a:lnSpc>
                <a:spcPct val="150000"/>
              </a:lnSpc>
              <a:buAutoNum type="arabicPeriod" startAt="2"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E74376-E4E4-C381-0B3F-58961FEB7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0" y="1501730"/>
            <a:ext cx="5100320" cy="503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438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Problem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01731"/>
            <a:ext cx="10556240" cy="445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  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범주가 굉장히 크기 때문에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학습이 어렵다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Unstable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model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Image size : 256 x 256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따라서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train data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사람으로만 구성한다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즉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object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특정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그리는 방법을 학습하는 게 아니라</a:t>
            </a:r>
            <a:b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사람을 특정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그리는 방법을 학습하게 함으로 범위를 좁힌다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마침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auxiliary image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도 사람으로만 구성이 된다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691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1011428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reference</a:t>
            </a:r>
            <a:r>
              <a:rPr lang="ko-KR" altLang="en-US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 </a:t>
            </a:r>
            <a:r>
              <a:rPr lang="en-US" altLang="ko-KR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+ train data : person</a:t>
            </a:r>
            <a:endParaRPr lang="ko-KR" altLang="en-US" sz="3200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638626-9B11-AF68-3174-E37260BDBB08}"/>
              </a:ext>
            </a:extLst>
          </p:cNvPr>
          <p:cNvSpPr txBox="1"/>
          <p:nvPr/>
        </p:nvSpPr>
        <p:spPr>
          <a:xfrm>
            <a:off x="817880" y="1501731"/>
            <a:ext cx="10886440" cy="168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번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범주가 큰 문제를 해결하고자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 data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최대한 사람으로만 구성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 dataset : 1300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 정도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3FFCD6-255E-0AC4-2652-2178241C6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925" y="4925061"/>
            <a:ext cx="8134350" cy="1695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9A8EEE7-6E8B-6332-DE6B-20D105C00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19" y="2030813"/>
            <a:ext cx="2238375" cy="24479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745AB2-D947-8266-BFED-2A8F3405F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694" y="2030813"/>
            <a:ext cx="2152650" cy="2409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BA5FB3-6C8E-56C3-670D-415FA495A222}"/>
              </a:ext>
            </a:extLst>
          </p:cNvPr>
          <p:cNvSpPr txBox="1"/>
          <p:nvPr/>
        </p:nvSpPr>
        <p:spPr>
          <a:xfrm>
            <a:off x="7613967" y="4154053"/>
            <a:ext cx="127508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original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F1B21E-03F6-42ED-6358-8EEDF170401A}"/>
              </a:ext>
            </a:extLst>
          </p:cNvPr>
          <p:cNvSpPr txBox="1"/>
          <p:nvPr/>
        </p:nvSpPr>
        <p:spPr>
          <a:xfrm>
            <a:off x="9628503" y="4192153"/>
            <a:ext cx="1894841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F3C7BD-7333-C656-4E99-6238C88F147B}"/>
              </a:ext>
            </a:extLst>
          </p:cNvPr>
          <p:cNvSpPr txBox="1"/>
          <p:nvPr/>
        </p:nvSpPr>
        <p:spPr>
          <a:xfrm>
            <a:off x="2186622" y="4351891"/>
            <a:ext cx="3211195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Reference images</a:t>
            </a:r>
          </a:p>
        </p:txBody>
      </p:sp>
    </p:spTree>
    <p:extLst>
      <p:ext uri="{BB962C8B-B14F-4D97-AF65-F5344CB8AC3E}">
        <p14:creationId xmlns:p14="http://schemas.microsoft.com/office/powerpoint/2010/main" val="735752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1011428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reference</a:t>
            </a:r>
            <a:r>
              <a:rPr lang="ko-KR" altLang="en-US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 </a:t>
            </a:r>
            <a:r>
              <a:rPr lang="en-US" altLang="ko-KR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+ train data : person</a:t>
            </a:r>
            <a:endParaRPr lang="ko-KR" altLang="en-US" sz="3200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813809-35FF-B054-FB4C-91DD032EE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" y="1502696"/>
            <a:ext cx="4974590" cy="49593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330162-0369-28EF-7C5E-78994F01E2EC}"/>
              </a:ext>
            </a:extLst>
          </p:cNvPr>
          <p:cNvSpPr txBox="1"/>
          <p:nvPr/>
        </p:nvSpPr>
        <p:spPr>
          <a:xfrm>
            <a:off x="6512824" y="3703320"/>
            <a:ext cx="5082334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Noise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너무 많다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286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1011428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reference</a:t>
            </a:r>
            <a:r>
              <a:rPr lang="ko-KR" altLang="en-US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 </a:t>
            </a:r>
            <a:r>
              <a:rPr lang="en-US" altLang="ko-KR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+ train data : person</a:t>
            </a:r>
            <a:endParaRPr lang="ko-KR" altLang="en-US" sz="3200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CBA0F7-5136-33D5-171C-A4594647E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" y="1554478"/>
            <a:ext cx="6795770" cy="5096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FFF140-E0E8-23F6-68B4-88807E4D9459}"/>
              </a:ext>
            </a:extLst>
          </p:cNvPr>
          <p:cNvSpPr txBox="1"/>
          <p:nvPr/>
        </p:nvSpPr>
        <p:spPr>
          <a:xfrm>
            <a:off x="7305304" y="3683000"/>
            <a:ext cx="5082334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먼저 원본을 따라한다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8331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1011428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reference</a:t>
            </a:r>
            <a:r>
              <a:rPr lang="ko-KR" altLang="en-US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 </a:t>
            </a:r>
            <a:r>
              <a:rPr lang="en-US" altLang="ko-KR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+ train data : person</a:t>
            </a:r>
            <a:endParaRPr lang="ko-KR" altLang="en-US" sz="3200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FF140-E0E8-23F6-68B4-88807E4D9459}"/>
              </a:ext>
            </a:extLst>
          </p:cNvPr>
          <p:cNvSpPr txBox="1"/>
          <p:nvPr/>
        </p:nvSpPr>
        <p:spPr>
          <a:xfrm>
            <a:off x="7030984" y="3683000"/>
            <a:ext cx="5082334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이젠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style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따라하기 시작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FD5D7A-9655-B590-FE15-5C6CD351D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" y="1707380"/>
            <a:ext cx="5941695" cy="444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39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1011428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Experiment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reference</a:t>
            </a:r>
            <a:r>
              <a:rPr lang="ko-KR" altLang="en-US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 </a:t>
            </a:r>
            <a:r>
              <a:rPr lang="en-US" altLang="ko-KR" sz="3200" dirty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+ train data : person</a:t>
            </a:r>
            <a:endParaRPr lang="ko-KR" altLang="en-US" sz="3200" dirty="0">
              <a:solidFill>
                <a:schemeClr val="accent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9905A4-6AB2-A3EA-A36C-8CCD84FE9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" y="1444307"/>
            <a:ext cx="3505200" cy="5229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2759EB-C505-6D5D-DE1F-5B526A248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088" y="1474087"/>
            <a:ext cx="5223032" cy="519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886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Problem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01731"/>
            <a:ext cx="10556240" cy="5005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잘 따라하는 걸 확인할 수 있었다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하지만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이미지가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blurry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 현상이 있다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고려 사항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GAN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사용하는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regularization loss     6. Dataset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512 x 512 image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StyleGAN2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주입하는 방식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Model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구조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668452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Method : 2 step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E4B38519-9374-489B-ECD3-4E6779124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40" y="4399279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EC2E2214-0C8E-277D-E5A6-321C3F009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640" y="1920241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44D0B3A-3B27-A4F6-E9B5-E6646EDEBFA2}"/>
              </a:ext>
            </a:extLst>
          </p:cNvPr>
          <p:cNvCxnSpPr>
            <a:stCxn id="3" idx="2"/>
            <a:endCxn id="1026" idx="0"/>
          </p:cNvCxnSpPr>
          <p:nvPr/>
        </p:nvCxnSpPr>
        <p:spPr>
          <a:xfrm>
            <a:off x="2123440" y="3037841"/>
            <a:ext cx="0" cy="1361438"/>
          </a:xfrm>
          <a:prstGeom prst="straightConnector1">
            <a:avLst/>
          </a:prstGeom>
          <a:ln w="57150">
            <a:solidFill>
              <a:schemeClr val="accent2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62AB959-C603-A272-2AF7-633E37825FDE}"/>
              </a:ext>
            </a:extLst>
          </p:cNvPr>
          <p:cNvSpPr txBox="1"/>
          <p:nvPr/>
        </p:nvSpPr>
        <p:spPr>
          <a:xfrm>
            <a:off x="-1351016" y="3210738"/>
            <a:ext cx="5082334" cy="954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구도 </a:t>
            </a:r>
            <a:b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다른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 </a:t>
            </a:r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9FAD2C7A-1CB4-002D-9C70-93EBF4F35938}"/>
              </a:ext>
            </a:extLst>
          </p:cNvPr>
          <p:cNvSpPr/>
          <p:nvPr/>
        </p:nvSpPr>
        <p:spPr>
          <a:xfrm rot="5400000">
            <a:off x="3091238" y="2087881"/>
            <a:ext cx="1198880" cy="782321"/>
          </a:xfrm>
          <a:prstGeom prst="trapezoi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3FB3C626-CF3B-F49C-713F-DDF1FF104882}"/>
              </a:ext>
            </a:extLst>
          </p:cNvPr>
          <p:cNvSpPr/>
          <p:nvPr/>
        </p:nvSpPr>
        <p:spPr>
          <a:xfrm rot="16200000">
            <a:off x="3960031" y="2087880"/>
            <a:ext cx="1198880" cy="782321"/>
          </a:xfrm>
          <a:prstGeom prst="trapezoi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B62343B8-B9BF-730C-5814-7AF3723C7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0" y="1920240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다리꼴 11">
            <a:extLst>
              <a:ext uri="{FF2B5EF4-FFF2-40B4-BE49-F238E27FC236}">
                <a16:creationId xmlns:a16="http://schemas.microsoft.com/office/drawing/2014/main" id="{034483A3-313D-00ED-A860-5E7315E0DB36}"/>
              </a:ext>
            </a:extLst>
          </p:cNvPr>
          <p:cNvSpPr/>
          <p:nvPr/>
        </p:nvSpPr>
        <p:spPr>
          <a:xfrm rot="5400000">
            <a:off x="8291740" y="2917222"/>
            <a:ext cx="1940563" cy="1602676"/>
          </a:xfrm>
          <a:prstGeom prst="trapezoid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E8DC1F-EB65-FF92-E1C4-ADDAEA0422C4}"/>
              </a:ext>
            </a:extLst>
          </p:cNvPr>
          <p:cNvSpPr txBox="1"/>
          <p:nvPr/>
        </p:nvSpPr>
        <p:spPr>
          <a:xfrm>
            <a:off x="8460682" y="3361420"/>
            <a:ext cx="1602677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329F46-6922-A194-F52C-CAF3773E4730}"/>
              </a:ext>
            </a:extLst>
          </p:cNvPr>
          <p:cNvSpPr txBox="1"/>
          <p:nvPr/>
        </p:nvSpPr>
        <p:spPr>
          <a:xfrm>
            <a:off x="2929978" y="2110196"/>
            <a:ext cx="1602677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88E442-F7B7-BB78-04A0-3FCCC7EB3FB4}"/>
              </a:ext>
            </a:extLst>
          </p:cNvPr>
          <p:cNvSpPr txBox="1"/>
          <p:nvPr/>
        </p:nvSpPr>
        <p:spPr>
          <a:xfrm>
            <a:off x="-417727" y="5341490"/>
            <a:ext cx="5082334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0D78D8-BC9F-C470-D0B2-0DA0FB6ACF50}"/>
              </a:ext>
            </a:extLst>
          </p:cNvPr>
          <p:cNvSpPr txBox="1"/>
          <p:nvPr/>
        </p:nvSpPr>
        <p:spPr>
          <a:xfrm>
            <a:off x="3615529" y="2864535"/>
            <a:ext cx="5082334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Fake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635C499-F002-A7AC-ADE5-D15D0A7E49D1}"/>
              </a:ext>
            </a:extLst>
          </p:cNvPr>
          <p:cNvCxnSpPr>
            <a:cxnSpLocks/>
          </p:cNvCxnSpPr>
          <p:nvPr/>
        </p:nvCxnSpPr>
        <p:spPr>
          <a:xfrm>
            <a:off x="2911749" y="3111045"/>
            <a:ext cx="4760624" cy="693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F5FC389-09A0-DAF0-0593-2D6F3AE35B9D}"/>
              </a:ext>
            </a:extLst>
          </p:cNvPr>
          <p:cNvCxnSpPr>
            <a:cxnSpLocks/>
          </p:cNvCxnSpPr>
          <p:nvPr/>
        </p:nvCxnSpPr>
        <p:spPr>
          <a:xfrm>
            <a:off x="6852806" y="2975043"/>
            <a:ext cx="819567" cy="23569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BCDE040-4E09-89A8-9BA2-28EA8672576F}"/>
              </a:ext>
            </a:extLst>
          </p:cNvPr>
          <p:cNvCxnSpPr>
            <a:cxnSpLocks/>
          </p:cNvCxnSpPr>
          <p:nvPr/>
        </p:nvCxnSpPr>
        <p:spPr>
          <a:xfrm flipV="1">
            <a:off x="3027680" y="4299766"/>
            <a:ext cx="4644693" cy="65232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2D3143C-8B65-0876-EFDB-9F56CB0E02B5}"/>
              </a:ext>
            </a:extLst>
          </p:cNvPr>
          <p:cNvSpPr txBox="1"/>
          <p:nvPr/>
        </p:nvSpPr>
        <p:spPr>
          <a:xfrm>
            <a:off x="10046675" y="3441570"/>
            <a:ext cx="1327445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0/1</a:t>
            </a:r>
          </a:p>
        </p:txBody>
      </p:sp>
      <p:pic>
        <p:nvPicPr>
          <p:cNvPr id="28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8928B524-D821-C29A-2B67-1360C0E7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360" y="5301984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Icon Outline Filled - Icon Shop - Download free icons ...">
            <a:extLst>
              <a:ext uri="{FF2B5EF4-FFF2-40B4-BE49-F238E27FC236}">
                <a16:creationId xmlns:a16="http://schemas.microsoft.com/office/drawing/2014/main" id="{8341B2CC-9E59-F943-548E-C156609D1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60" y="5306739"/>
            <a:ext cx="11176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CA9B1F2-9349-1AFD-BB6C-12C588CB0562}"/>
              </a:ext>
            </a:extLst>
          </p:cNvPr>
          <p:cNvSpPr txBox="1"/>
          <p:nvPr/>
        </p:nvSpPr>
        <p:spPr>
          <a:xfrm>
            <a:off x="9104509" y="6280057"/>
            <a:ext cx="2017485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Dataset</a:t>
            </a:r>
          </a:p>
        </p:txBody>
      </p:sp>
      <p:pic>
        <p:nvPicPr>
          <p:cNvPr id="2050" name="Picture 2" descr="Image - Download free icons">
            <a:extLst>
              <a:ext uri="{FF2B5EF4-FFF2-40B4-BE49-F238E27FC236}">
                <a16:creationId xmlns:a16="http://schemas.microsoft.com/office/drawing/2014/main" id="{7E03458B-F4AD-756D-BBBC-93F93E25C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58" y="3448138"/>
            <a:ext cx="1117600" cy="110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4BCB786F-6C85-6E90-EF00-6E632E338DEF}"/>
              </a:ext>
            </a:extLst>
          </p:cNvPr>
          <p:cNvCxnSpPr>
            <a:cxnSpLocks/>
            <a:stCxn id="2050" idx="3"/>
          </p:cNvCxnSpPr>
          <p:nvPr/>
        </p:nvCxnSpPr>
        <p:spPr>
          <a:xfrm flipV="1">
            <a:off x="4076758" y="3403020"/>
            <a:ext cx="427431" cy="59846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D05F60-A333-457A-C93E-F7AB9A9AC1A2}"/>
              </a:ext>
            </a:extLst>
          </p:cNvPr>
          <p:cNvSpPr txBox="1"/>
          <p:nvPr/>
        </p:nvSpPr>
        <p:spPr>
          <a:xfrm>
            <a:off x="2631177" y="3867104"/>
            <a:ext cx="5082334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Reference</a:t>
            </a:r>
          </a:p>
        </p:txBody>
      </p:sp>
      <p:pic>
        <p:nvPicPr>
          <p:cNvPr id="23" name="Picture 2" descr="Image - Download free icons">
            <a:extLst>
              <a:ext uri="{FF2B5EF4-FFF2-40B4-BE49-F238E27FC236}">
                <a16:creationId xmlns:a16="http://schemas.microsoft.com/office/drawing/2014/main" id="{06DF39CF-99BE-2F67-0BCC-07AEFED3D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101" y="5467414"/>
            <a:ext cx="820657" cy="81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9E5669D-E8C7-69B7-3012-87A2B47855AF}"/>
              </a:ext>
            </a:extLst>
          </p:cNvPr>
          <p:cNvCxnSpPr>
            <a:cxnSpLocks/>
          </p:cNvCxnSpPr>
          <p:nvPr/>
        </p:nvCxnSpPr>
        <p:spPr>
          <a:xfrm>
            <a:off x="4930936" y="3357552"/>
            <a:ext cx="429782" cy="2159327"/>
          </a:xfrm>
          <a:prstGeom prst="straightConnector1">
            <a:avLst/>
          </a:prstGeom>
          <a:ln w="57150">
            <a:prstDash val="lgDash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58AC561-FD54-3F62-A823-4A1AF2B5E42E}"/>
              </a:ext>
            </a:extLst>
          </p:cNvPr>
          <p:cNvSpPr txBox="1"/>
          <p:nvPr/>
        </p:nvSpPr>
        <p:spPr>
          <a:xfrm>
            <a:off x="2929978" y="5645821"/>
            <a:ext cx="5082334" cy="49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Classification + Distance Loss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4D46D-5CDD-0539-EDD1-813390D0B920}"/>
              </a:ext>
            </a:extLst>
          </p:cNvPr>
          <p:cNvSpPr txBox="1"/>
          <p:nvPr/>
        </p:nvSpPr>
        <p:spPr>
          <a:xfrm>
            <a:off x="3758132" y="2159482"/>
            <a:ext cx="1602677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UNet</a:t>
            </a:r>
            <a:endParaRPr lang="en-US" altLang="ko-KR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348E0CD-FA12-344B-FCAC-384AB14B4429}"/>
              </a:ext>
            </a:extLst>
          </p:cNvPr>
          <p:cNvSpPr/>
          <p:nvPr/>
        </p:nvSpPr>
        <p:spPr>
          <a:xfrm>
            <a:off x="3717462" y="3013518"/>
            <a:ext cx="1435272" cy="19505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42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Ability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66925"/>
            <a:ext cx="10556240" cy="2235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 vector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가지고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classification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진행하는 동시에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면 두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vector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가깝게 학습을 진행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거리가 가까우면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두 이미지는 비슷한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가진다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즉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style similarity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계산할 수 있다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88850A4-84AF-5912-DB06-8CFEA66B2EEC}"/>
              </a:ext>
            </a:extLst>
          </p:cNvPr>
          <p:cNvSpPr/>
          <p:nvPr/>
        </p:nvSpPr>
        <p:spPr>
          <a:xfrm>
            <a:off x="2021840" y="4826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0FCA834-BF00-9E8E-B315-EF7C051F0D54}"/>
              </a:ext>
            </a:extLst>
          </p:cNvPr>
          <p:cNvSpPr/>
          <p:nvPr/>
        </p:nvSpPr>
        <p:spPr>
          <a:xfrm>
            <a:off x="2128520" y="509016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CD62626-C9E4-1748-5570-8E4392BEDED8}"/>
              </a:ext>
            </a:extLst>
          </p:cNvPr>
          <p:cNvSpPr/>
          <p:nvPr/>
        </p:nvSpPr>
        <p:spPr>
          <a:xfrm>
            <a:off x="2402840" y="4826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2F14B28-53E7-0C4D-007B-8ED35A39F36D}"/>
              </a:ext>
            </a:extLst>
          </p:cNvPr>
          <p:cNvSpPr/>
          <p:nvPr/>
        </p:nvSpPr>
        <p:spPr>
          <a:xfrm>
            <a:off x="2250440" y="5435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05A70A2-BD6F-00A7-165A-488C9858624F}"/>
              </a:ext>
            </a:extLst>
          </p:cNvPr>
          <p:cNvSpPr/>
          <p:nvPr/>
        </p:nvSpPr>
        <p:spPr>
          <a:xfrm>
            <a:off x="2570480" y="521487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83DEF70-EDA3-4A64-B5FB-B67858365A08}"/>
              </a:ext>
            </a:extLst>
          </p:cNvPr>
          <p:cNvSpPr/>
          <p:nvPr/>
        </p:nvSpPr>
        <p:spPr>
          <a:xfrm>
            <a:off x="2555240" y="5740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43633D8-B817-8D74-6D86-0F92180229EA}"/>
              </a:ext>
            </a:extLst>
          </p:cNvPr>
          <p:cNvSpPr/>
          <p:nvPr/>
        </p:nvSpPr>
        <p:spPr>
          <a:xfrm>
            <a:off x="2783840" y="5435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2FA6712-AF15-7ED0-9F9C-DDAC1E257E22}"/>
              </a:ext>
            </a:extLst>
          </p:cNvPr>
          <p:cNvSpPr/>
          <p:nvPr/>
        </p:nvSpPr>
        <p:spPr>
          <a:xfrm>
            <a:off x="2631440" y="49022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EECA466-5745-3B4A-0DEA-C072DFE596D1}"/>
              </a:ext>
            </a:extLst>
          </p:cNvPr>
          <p:cNvSpPr/>
          <p:nvPr/>
        </p:nvSpPr>
        <p:spPr>
          <a:xfrm>
            <a:off x="4033520" y="4163315"/>
            <a:ext cx="152400" cy="152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80F10F2-1AF2-148C-7ACF-E64E9880E763}"/>
              </a:ext>
            </a:extLst>
          </p:cNvPr>
          <p:cNvSpPr/>
          <p:nvPr/>
        </p:nvSpPr>
        <p:spPr>
          <a:xfrm>
            <a:off x="4140200" y="4427475"/>
            <a:ext cx="152400" cy="152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0D1609C-7D14-859F-0AFE-08D5829E4DBD}"/>
              </a:ext>
            </a:extLst>
          </p:cNvPr>
          <p:cNvSpPr/>
          <p:nvPr/>
        </p:nvSpPr>
        <p:spPr>
          <a:xfrm>
            <a:off x="4414520" y="4163315"/>
            <a:ext cx="152400" cy="152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93123AE-CC11-EE6F-B5D0-96961EBD95EF}"/>
              </a:ext>
            </a:extLst>
          </p:cNvPr>
          <p:cNvSpPr/>
          <p:nvPr/>
        </p:nvSpPr>
        <p:spPr>
          <a:xfrm>
            <a:off x="4262120" y="4772915"/>
            <a:ext cx="152400" cy="152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F5E51A0-54B4-D1F3-3126-9523E28B39AB}"/>
              </a:ext>
            </a:extLst>
          </p:cNvPr>
          <p:cNvSpPr/>
          <p:nvPr/>
        </p:nvSpPr>
        <p:spPr>
          <a:xfrm>
            <a:off x="4582160" y="4552190"/>
            <a:ext cx="152400" cy="152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99A5E89-1FD3-AB18-5659-245B3CEDC6CA}"/>
              </a:ext>
            </a:extLst>
          </p:cNvPr>
          <p:cNvSpPr/>
          <p:nvPr/>
        </p:nvSpPr>
        <p:spPr>
          <a:xfrm>
            <a:off x="4566920" y="5077715"/>
            <a:ext cx="152400" cy="152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24E1FE26-957F-D753-9134-3CD52B7BD53B}"/>
              </a:ext>
            </a:extLst>
          </p:cNvPr>
          <p:cNvSpPr/>
          <p:nvPr/>
        </p:nvSpPr>
        <p:spPr>
          <a:xfrm>
            <a:off x="4795520" y="4772915"/>
            <a:ext cx="152400" cy="152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E71986-229C-39A7-DCD0-947D72E1D268}"/>
              </a:ext>
            </a:extLst>
          </p:cNvPr>
          <p:cNvSpPr/>
          <p:nvPr/>
        </p:nvSpPr>
        <p:spPr>
          <a:xfrm>
            <a:off x="4643120" y="4239515"/>
            <a:ext cx="152400" cy="152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7B9E09F-ECF3-907B-D648-FB0873308880}"/>
              </a:ext>
            </a:extLst>
          </p:cNvPr>
          <p:cNvSpPr/>
          <p:nvPr/>
        </p:nvSpPr>
        <p:spPr>
          <a:xfrm>
            <a:off x="6055360" y="5435600"/>
            <a:ext cx="152400" cy="1524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9E83E04-9438-B686-BFD4-A6BB83B60099}"/>
              </a:ext>
            </a:extLst>
          </p:cNvPr>
          <p:cNvSpPr/>
          <p:nvPr/>
        </p:nvSpPr>
        <p:spPr>
          <a:xfrm>
            <a:off x="6162040" y="5699760"/>
            <a:ext cx="152400" cy="1524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017A737-7375-F27D-F8AA-6E2C1C5B5F44}"/>
              </a:ext>
            </a:extLst>
          </p:cNvPr>
          <p:cNvSpPr/>
          <p:nvPr/>
        </p:nvSpPr>
        <p:spPr>
          <a:xfrm>
            <a:off x="6436360" y="5435600"/>
            <a:ext cx="152400" cy="1524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EFFE308-9078-DA44-33F7-BE26B8C1879E}"/>
              </a:ext>
            </a:extLst>
          </p:cNvPr>
          <p:cNvSpPr/>
          <p:nvPr/>
        </p:nvSpPr>
        <p:spPr>
          <a:xfrm>
            <a:off x="6283960" y="6045200"/>
            <a:ext cx="152400" cy="1524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37D3B61-BF6D-360D-C193-D71F4550F4FC}"/>
              </a:ext>
            </a:extLst>
          </p:cNvPr>
          <p:cNvSpPr/>
          <p:nvPr/>
        </p:nvSpPr>
        <p:spPr>
          <a:xfrm>
            <a:off x="6604000" y="5824475"/>
            <a:ext cx="152400" cy="1524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DAB03C0-441A-4A61-7FC0-C48FD19F410C}"/>
              </a:ext>
            </a:extLst>
          </p:cNvPr>
          <p:cNvSpPr/>
          <p:nvPr/>
        </p:nvSpPr>
        <p:spPr>
          <a:xfrm>
            <a:off x="6588760" y="6350000"/>
            <a:ext cx="152400" cy="1524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64024B61-14A7-6075-7E41-5974CA0A8D36}"/>
              </a:ext>
            </a:extLst>
          </p:cNvPr>
          <p:cNvSpPr/>
          <p:nvPr/>
        </p:nvSpPr>
        <p:spPr>
          <a:xfrm>
            <a:off x="6817360" y="6045200"/>
            <a:ext cx="152400" cy="1524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80599E7-B508-7AA2-77F8-C9A84C10DBE7}"/>
              </a:ext>
            </a:extLst>
          </p:cNvPr>
          <p:cNvSpPr/>
          <p:nvPr/>
        </p:nvSpPr>
        <p:spPr>
          <a:xfrm>
            <a:off x="6664960" y="5511800"/>
            <a:ext cx="152400" cy="1524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0C7202-FF68-0C1E-6365-A9273ECBA764}"/>
              </a:ext>
            </a:extLst>
          </p:cNvPr>
          <p:cNvSpPr txBox="1"/>
          <p:nvPr/>
        </p:nvSpPr>
        <p:spPr>
          <a:xfrm>
            <a:off x="2021840" y="5804701"/>
            <a:ext cx="114808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anime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1427DB-7146-0C26-D2BE-EF40FD3FB3E9}"/>
              </a:ext>
            </a:extLst>
          </p:cNvPr>
          <p:cNvSpPr txBox="1"/>
          <p:nvPr/>
        </p:nvSpPr>
        <p:spPr>
          <a:xfrm>
            <a:off x="4091940" y="5245031"/>
            <a:ext cx="114808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SureB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0250D5-0F0A-D87C-0C01-0AA5E01168EA}"/>
              </a:ext>
            </a:extLst>
          </p:cNvPr>
          <p:cNvSpPr txBox="1"/>
          <p:nvPr/>
        </p:nvSpPr>
        <p:spPr>
          <a:xfrm>
            <a:off x="7165340" y="5413175"/>
            <a:ext cx="165354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realistic</a:t>
            </a:r>
          </a:p>
        </p:txBody>
      </p:sp>
    </p:spTree>
    <p:extLst>
      <p:ext uri="{BB962C8B-B14F-4D97-AF65-F5344CB8AC3E}">
        <p14:creationId xmlns:p14="http://schemas.microsoft.com/office/powerpoint/2010/main" val="3539068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169720-4822-3F23-0CB4-675257864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80" y="2737196"/>
            <a:ext cx="6408134" cy="412079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Initial</a:t>
            </a:r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Approach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64640"/>
            <a:ext cx="10556240" cy="168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최대한 많은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학습한다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극단적으로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대해서 학습을 하면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다양한 요소를 고려하지 못 할 수 있다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(sample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부족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?)</a:t>
            </a:r>
            <a:endParaRPr lang="ko-KR" altLang="en-US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9976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303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있는 거 가지고 분석해보기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66925"/>
            <a:ext cx="10556240" cy="168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여러 가지 요소로 이루어져 있고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style binding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할 때 도움을 주는 정보는 크게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가지로 볼 수 있다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Style(Color tone, Texture, hue </a:t>
            </a:r>
            <a:r>
              <a:rPr lang="en-US" altLang="ko-KR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etc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+ Content(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이미지의 내용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CDDB00-49CC-EC44-A489-50588E096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3537540"/>
            <a:ext cx="105727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11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있는 거 가지고 분석해보기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66925"/>
            <a:ext cx="10556240" cy="445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그렇다면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모델에서 제공하는 정보는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만을 담당한다고 볼 수 있다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해당 모델이 내뱉는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output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은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 score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즉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content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대해서도 적절한 정보를 담은 이미지를 제공해야 결론적으로 성능이 올라간다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본 논문의 경우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사람에 대한 정보라고 볼 수 있다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사람의 경우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course &lt;-&gt; detail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 정보를 모두 담고 있다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우리는 사람을 잘 그리고 싶다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76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있는 거 가지고 분석해보기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66925"/>
            <a:ext cx="10556240" cy="2789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 낮아도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content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면에서 적절한 정보를 제공한다면 어느 정도의 성능을 유지하거나 끌어올릴 수 있다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Anime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경우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낮아도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면에서 성능 유지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예시로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realism 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diffusion model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생성한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fashion style &amp;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illustration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 비교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3E79710-D0FA-A38C-AE6A-39D0EF100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14" y="4984046"/>
            <a:ext cx="9935610" cy="1055214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6A4535BF-AD40-9C90-CCA1-17C89B0DF32E}"/>
              </a:ext>
            </a:extLst>
          </p:cNvPr>
          <p:cNvSpPr/>
          <p:nvPr/>
        </p:nvSpPr>
        <p:spPr>
          <a:xfrm>
            <a:off x="1578610" y="5212387"/>
            <a:ext cx="6600190" cy="843280"/>
          </a:xfrm>
          <a:prstGeom prst="frame">
            <a:avLst>
              <a:gd name="adj1" fmla="val 2826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65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Initial Approach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778000"/>
            <a:ext cx="10556240" cy="112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약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100,000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장의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dataset,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총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100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여개의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style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Kaggle : </a:t>
            </a:r>
            <a:r>
              <a:rPr lang="en-US" altLang="ko-KR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WikiArt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dataset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이용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D7C161-3505-8C2F-7A48-A20A13C77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3522"/>
            <a:ext cx="12192000" cy="221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4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Initial Approach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778000"/>
            <a:ext cx="10556240" cy="112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약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100,000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장의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dataset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Kaggle : </a:t>
            </a:r>
            <a:r>
              <a:rPr lang="en-US" altLang="ko-KR" sz="24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WikiArt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dataset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이용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70B72C-FFCB-3F40-038D-93F1D37B3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1938499"/>
            <a:ext cx="5912802" cy="45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2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Result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66925"/>
            <a:ext cx="10556240" cy="112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Target pair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Target – Digital painting image pair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35E125-E54E-9ED3-B0FC-01A1D1973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610" y="2857208"/>
            <a:ext cx="9353060" cy="10552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BA09A8-2D45-66B7-6D4C-65E99052E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14" y="3928829"/>
            <a:ext cx="9403156" cy="10552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E79710-D0FA-A38C-AE6A-39D0EF100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14" y="4984046"/>
            <a:ext cx="9935610" cy="1055214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6A4535BF-AD40-9C90-CCA1-17C89B0DF32E}"/>
              </a:ext>
            </a:extLst>
          </p:cNvPr>
          <p:cNvSpPr/>
          <p:nvPr/>
        </p:nvSpPr>
        <p:spPr>
          <a:xfrm>
            <a:off x="1578610" y="5212387"/>
            <a:ext cx="6600190" cy="843280"/>
          </a:xfrm>
          <a:prstGeom prst="frame">
            <a:avLst>
              <a:gd name="adj1" fmla="val 2826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547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89DF193-A687-97D9-F5FE-ABF45CCBF2F4}"/>
              </a:ext>
            </a:extLst>
          </p:cNvPr>
          <p:cNvCxnSpPr/>
          <p:nvPr/>
        </p:nvCxnSpPr>
        <p:spPr>
          <a:xfrm>
            <a:off x="817880" y="1270000"/>
            <a:ext cx="1055624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제목 1">
            <a:extLst>
              <a:ext uri="{FF2B5EF4-FFF2-40B4-BE49-F238E27FC236}">
                <a16:creationId xmlns:a16="http://schemas.microsoft.com/office/drawing/2014/main" id="{CD9379DB-D313-7C86-FD5C-18AF0D3765E1}"/>
              </a:ext>
            </a:extLst>
          </p:cNvPr>
          <p:cNvSpPr txBox="1">
            <a:spLocks/>
          </p:cNvSpPr>
          <p:nvPr/>
        </p:nvSpPr>
        <p:spPr>
          <a:xfrm>
            <a:off x="817880" y="395973"/>
            <a:ext cx="9438640" cy="87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Result</a:t>
            </a:r>
            <a:endParaRPr lang="ko-KR" altLang="en-US" sz="3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FE2AE-2A46-0A9E-5354-2602A32844A4}"/>
              </a:ext>
            </a:extLst>
          </p:cNvPr>
          <p:cNvSpPr txBox="1"/>
          <p:nvPr/>
        </p:nvSpPr>
        <p:spPr>
          <a:xfrm>
            <a:off x="817880" y="1566925"/>
            <a:ext cx="1055624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PCA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AD2EA01-945C-04A6-3133-8C418CCE1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785" y="1661427"/>
            <a:ext cx="35623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80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3637</TotalTime>
  <Words>1259</Words>
  <Application>Microsoft Office PowerPoint</Application>
  <PresentationFormat>와이드스크린</PresentationFormat>
  <Paragraphs>276</Paragraphs>
  <Slides>53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HY헤드라인M</vt:lpstr>
      <vt:lpstr>맑은 고딕</vt:lpstr>
      <vt:lpstr>함초롬돋움</vt:lpstr>
      <vt:lpstr>Arial</vt:lpstr>
      <vt:lpstr>Wingdings</vt:lpstr>
      <vt:lpstr>Office 테마</vt:lpstr>
      <vt:lpstr>Style Similarity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Wikipedia to Answer  Open-Domain Questions </dc:title>
  <dc:creator>미자 김</dc:creator>
  <cp:lastModifiedBy>미자 김</cp:lastModifiedBy>
  <cp:revision>14</cp:revision>
  <dcterms:created xsi:type="dcterms:W3CDTF">2023-09-13T02:20:10Z</dcterms:created>
  <dcterms:modified xsi:type="dcterms:W3CDTF">2023-10-22T12:33:19Z</dcterms:modified>
</cp:coreProperties>
</file>